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34"/>
  </p:notesMasterIdLst>
  <p:sldIdLst>
    <p:sldId id="259" r:id="rId3"/>
    <p:sldId id="260" r:id="rId4"/>
    <p:sldId id="311" r:id="rId5"/>
    <p:sldId id="307" r:id="rId6"/>
    <p:sldId id="308" r:id="rId7"/>
    <p:sldId id="268" r:id="rId8"/>
    <p:sldId id="269" r:id="rId9"/>
    <p:sldId id="270" r:id="rId10"/>
    <p:sldId id="271" r:id="rId11"/>
    <p:sldId id="272" r:id="rId12"/>
    <p:sldId id="273" r:id="rId13"/>
    <p:sldId id="275" r:id="rId14"/>
    <p:sldId id="276" r:id="rId15"/>
    <p:sldId id="277" r:id="rId16"/>
    <p:sldId id="280" r:id="rId17"/>
    <p:sldId id="282" r:id="rId18"/>
    <p:sldId id="305" r:id="rId19"/>
    <p:sldId id="309"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84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4EF58-0E2A-4A56-9081-31CEB34231AE}"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n-US"/>
        </a:p>
      </dgm:t>
    </dgm:pt>
    <dgm:pt modelId="{3273E27A-36EB-4A94-8F11-925714D43966}">
      <dgm:prSet custT="1"/>
      <dgm:spPr/>
      <dgm:t>
        <a:bodyPr/>
        <a:lstStyle/>
        <a:p>
          <a:pPr algn="justLow" rtl="1"/>
          <a:r>
            <a:rPr lang="fa-IR" sz="4000" dirty="0" smtClean="0">
              <a:cs typeface="B Mitra" pitchFamily="2" charset="-78"/>
            </a:rPr>
            <a:t>شرکت‌های لیزینگ همانند بسیاری از نهادهای مالی در واقع واسطه‌‌های مالی‌اند. آن‌ها منابع مالی موردنیاز خود را از طریق بازارهای مالی تأمین می‌کنند و ضمن فرآیند واسطه‌گری آن منابع را به شکل دارایی در اختیار مشتریان خود قرار می‌دهند. </a:t>
          </a:r>
          <a:endParaRPr lang="en-US" sz="4000" dirty="0">
            <a:cs typeface="B Mitra" pitchFamily="2" charset="-78"/>
          </a:endParaRPr>
        </a:p>
      </dgm:t>
    </dgm:pt>
    <dgm:pt modelId="{A91D889A-863A-4E58-82BE-4AA88378E70B}" type="parTrans" cxnId="{5AB76F45-F5E2-4E69-BE63-000080002DA7}">
      <dgm:prSet/>
      <dgm:spPr/>
      <dgm:t>
        <a:bodyPr/>
        <a:lstStyle/>
        <a:p>
          <a:endParaRPr lang="en-US"/>
        </a:p>
      </dgm:t>
    </dgm:pt>
    <dgm:pt modelId="{DEA16E44-6680-42E7-B08F-B8FDB6499557}" type="sibTrans" cxnId="{5AB76F45-F5E2-4E69-BE63-000080002DA7}">
      <dgm:prSet/>
      <dgm:spPr/>
      <dgm:t>
        <a:bodyPr/>
        <a:lstStyle/>
        <a:p>
          <a:endParaRPr lang="en-US"/>
        </a:p>
      </dgm:t>
    </dgm:pt>
    <dgm:pt modelId="{78F679BC-1238-447E-96C2-5688DE731CA8}" type="pres">
      <dgm:prSet presAssocID="{4E84EF58-0E2A-4A56-9081-31CEB34231AE}" presName="linear" presStyleCnt="0">
        <dgm:presLayoutVars>
          <dgm:animLvl val="lvl"/>
          <dgm:resizeHandles val="exact"/>
        </dgm:presLayoutVars>
      </dgm:prSet>
      <dgm:spPr/>
      <dgm:t>
        <a:bodyPr/>
        <a:lstStyle/>
        <a:p>
          <a:endParaRPr lang="en-US"/>
        </a:p>
      </dgm:t>
    </dgm:pt>
    <dgm:pt modelId="{CDE60600-5064-467F-AFD9-101D6CE658C8}" type="pres">
      <dgm:prSet presAssocID="{3273E27A-36EB-4A94-8F11-925714D43966}"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592FA782-3343-403B-A5E3-B3B46EA72080}" type="presOf" srcId="{3273E27A-36EB-4A94-8F11-925714D43966}" destId="{CDE60600-5064-467F-AFD9-101D6CE658C8}" srcOrd="0" destOrd="0" presId="urn:microsoft.com/office/officeart/2005/8/layout/vList2"/>
    <dgm:cxn modelId="{5AB76F45-F5E2-4E69-BE63-000080002DA7}" srcId="{4E84EF58-0E2A-4A56-9081-31CEB34231AE}" destId="{3273E27A-36EB-4A94-8F11-925714D43966}" srcOrd="0" destOrd="0" parTransId="{A91D889A-863A-4E58-82BE-4AA88378E70B}" sibTransId="{DEA16E44-6680-42E7-B08F-B8FDB6499557}"/>
    <dgm:cxn modelId="{15DD3311-47D3-4B2C-9F86-B71C711DB5AF}" type="presOf" srcId="{4E84EF58-0E2A-4A56-9081-31CEB34231AE}" destId="{78F679BC-1238-447E-96C2-5688DE731CA8}" srcOrd="0" destOrd="0" presId="urn:microsoft.com/office/officeart/2005/8/layout/vList2"/>
    <dgm:cxn modelId="{ACB27246-C4D2-466E-8722-0DF29C49BC05}" type="presParOf" srcId="{78F679BC-1238-447E-96C2-5688DE731CA8}" destId="{CDE60600-5064-467F-AFD9-101D6CE658C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CD3662E-4551-4B26-AE0B-9A12187EEC81}" type="doc">
      <dgm:prSet loTypeId="urn:microsoft.com/office/officeart/2005/8/layout/hierarchy3" loCatId="list" qsTypeId="urn:microsoft.com/office/officeart/2005/8/quickstyle/simple1" qsCatId="simple" csTypeId="urn:microsoft.com/office/officeart/2005/8/colors/accent1_2" csCatId="accent1"/>
      <dgm:spPr/>
      <dgm:t>
        <a:bodyPr/>
        <a:lstStyle/>
        <a:p>
          <a:endParaRPr lang="en-US"/>
        </a:p>
      </dgm:t>
    </dgm:pt>
    <dgm:pt modelId="{2EA0D077-286C-4D56-B7AE-400134D3E41A}">
      <dgm:prSet/>
      <dgm:spPr/>
      <dgm:t>
        <a:bodyPr/>
        <a:lstStyle/>
        <a:p>
          <a:pPr rtl="1"/>
          <a:r>
            <a:rPr lang="fa-IR" smtClean="0">
              <a:cs typeface="B Mitra" pitchFamily="2" charset="-78"/>
            </a:rPr>
            <a:t>اوراق بهادار با پشتوانه‌ی وام‌های رهنی</a:t>
          </a:r>
          <a:endParaRPr lang="en-US">
            <a:cs typeface="B Mitra" pitchFamily="2" charset="-78"/>
          </a:endParaRPr>
        </a:p>
      </dgm:t>
    </dgm:pt>
    <dgm:pt modelId="{5EAE3C87-6213-434C-8AFC-B267E379A005}" type="parTrans" cxnId="{B849FE68-0700-4D10-A91B-A7F5E54642A1}">
      <dgm:prSet/>
      <dgm:spPr/>
      <dgm:t>
        <a:bodyPr/>
        <a:lstStyle/>
        <a:p>
          <a:endParaRPr lang="en-US">
            <a:cs typeface="B Mitra" pitchFamily="2" charset="-78"/>
          </a:endParaRPr>
        </a:p>
      </dgm:t>
    </dgm:pt>
    <dgm:pt modelId="{4B5B814C-FE70-457C-9897-F6464D5435D3}" type="sibTrans" cxnId="{B849FE68-0700-4D10-A91B-A7F5E54642A1}">
      <dgm:prSet/>
      <dgm:spPr/>
      <dgm:t>
        <a:bodyPr/>
        <a:lstStyle/>
        <a:p>
          <a:endParaRPr lang="en-US">
            <a:cs typeface="B Mitra" pitchFamily="2" charset="-78"/>
          </a:endParaRPr>
        </a:p>
      </dgm:t>
    </dgm:pt>
    <dgm:pt modelId="{20CB9200-A290-4B3E-B9FE-CA61AE1BD1DA}">
      <dgm:prSet/>
      <dgm:spPr/>
      <dgm:t>
        <a:bodyPr/>
        <a:lstStyle/>
        <a:p>
          <a:pPr rtl="1"/>
          <a:r>
            <a:rPr lang="en-US" dirty="0" smtClean="0">
              <a:cs typeface="B Mitra" pitchFamily="2" charset="-78"/>
            </a:rPr>
            <a:t>mortgage-backed securities</a:t>
          </a:r>
          <a:endParaRPr lang="en-US" dirty="0">
            <a:cs typeface="B Mitra" pitchFamily="2" charset="-78"/>
          </a:endParaRPr>
        </a:p>
      </dgm:t>
    </dgm:pt>
    <dgm:pt modelId="{BB6852E4-333A-4075-8236-86AC4646F014}" type="parTrans" cxnId="{3E96C62D-3B5A-4BB2-8A60-75F4F2C1A80A}">
      <dgm:prSet/>
      <dgm:spPr/>
      <dgm:t>
        <a:bodyPr/>
        <a:lstStyle/>
        <a:p>
          <a:endParaRPr lang="en-US">
            <a:cs typeface="B Mitra" pitchFamily="2" charset="-78"/>
          </a:endParaRPr>
        </a:p>
      </dgm:t>
    </dgm:pt>
    <dgm:pt modelId="{DFE4416D-7DAE-49AF-A25E-7AD44E78572C}" type="sibTrans" cxnId="{3E96C62D-3B5A-4BB2-8A60-75F4F2C1A80A}">
      <dgm:prSet/>
      <dgm:spPr/>
      <dgm:t>
        <a:bodyPr/>
        <a:lstStyle/>
        <a:p>
          <a:endParaRPr lang="en-US">
            <a:cs typeface="B Mitra" pitchFamily="2" charset="-78"/>
          </a:endParaRPr>
        </a:p>
      </dgm:t>
    </dgm:pt>
    <dgm:pt modelId="{E9667F77-FC5C-4F04-B7EA-B9004E47A2D0}">
      <dgm:prSet/>
      <dgm:spPr/>
      <dgm:t>
        <a:bodyPr/>
        <a:lstStyle/>
        <a:p>
          <a:pPr rtl="1"/>
          <a:r>
            <a:rPr lang="fa-IR" smtClean="0">
              <a:cs typeface="B Mitra" pitchFamily="2" charset="-78"/>
            </a:rPr>
            <a:t>اوراق بهادار با پشتوانه‌ی دارایی</a:t>
          </a:r>
          <a:endParaRPr lang="en-US">
            <a:cs typeface="B Mitra" pitchFamily="2" charset="-78"/>
          </a:endParaRPr>
        </a:p>
      </dgm:t>
    </dgm:pt>
    <dgm:pt modelId="{8B1AE6DF-8FEF-4959-ADE8-2D834050B536}" type="parTrans" cxnId="{7C0063C2-6C52-4C51-A86C-508434019E83}">
      <dgm:prSet/>
      <dgm:spPr/>
      <dgm:t>
        <a:bodyPr/>
        <a:lstStyle/>
        <a:p>
          <a:endParaRPr lang="en-US">
            <a:cs typeface="B Mitra" pitchFamily="2" charset="-78"/>
          </a:endParaRPr>
        </a:p>
      </dgm:t>
    </dgm:pt>
    <dgm:pt modelId="{74652D65-D954-4501-9D11-92639F36E782}" type="sibTrans" cxnId="{7C0063C2-6C52-4C51-A86C-508434019E83}">
      <dgm:prSet/>
      <dgm:spPr/>
      <dgm:t>
        <a:bodyPr/>
        <a:lstStyle/>
        <a:p>
          <a:endParaRPr lang="en-US">
            <a:cs typeface="B Mitra" pitchFamily="2" charset="-78"/>
          </a:endParaRPr>
        </a:p>
      </dgm:t>
    </dgm:pt>
    <dgm:pt modelId="{D69C8483-D06E-4715-ADD3-946E8EB3607C}">
      <dgm:prSet/>
      <dgm:spPr/>
      <dgm:t>
        <a:bodyPr/>
        <a:lstStyle/>
        <a:p>
          <a:pPr rtl="1"/>
          <a:r>
            <a:rPr lang="en-US" smtClean="0">
              <a:cs typeface="B Mitra" pitchFamily="2" charset="-78"/>
            </a:rPr>
            <a:t>asset-backed securities</a:t>
          </a:r>
          <a:endParaRPr lang="en-US">
            <a:cs typeface="B Mitra" pitchFamily="2" charset="-78"/>
          </a:endParaRPr>
        </a:p>
      </dgm:t>
    </dgm:pt>
    <dgm:pt modelId="{CBB3084E-082D-4125-9CB2-4B7B94D887ED}" type="parTrans" cxnId="{4E67BDDE-D27C-4B7D-9252-06788115B952}">
      <dgm:prSet/>
      <dgm:spPr/>
      <dgm:t>
        <a:bodyPr/>
        <a:lstStyle/>
        <a:p>
          <a:endParaRPr lang="en-US">
            <a:cs typeface="B Mitra" pitchFamily="2" charset="-78"/>
          </a:endParaRPr>
        </a:p>
      </dgm:t>
    </dgm:pt>
    <dgm:pt modelId="{2E8E18B1-F2EB-43DE-A50A-1EFC34346CBB}" type="sibTrans" cxnId="{4E67BDDE-D27C-4B7D-9252-06788115B952}">
      <dgm:prSet/>
      <dgm:spPr/>
      <dgm:t>
        <a:bodyPr/>
        <a:lstStyle/>
        <a:p>
          <a:endParaRPr lang="en-US">
            <a:cs typeface="B Mitra" pitchFamily="2" charset="-78"/>
          </a:endParaRPr>
        </a:p>
      </dgm:t>
    </dgm:pt>
    <dgm:pt modelId="{FEBA4406-7D70-4425-9450-07FB1091D829}" type="pres">
      <dgm:prSet presAssocID="{5CD3662E-4551-4B26-AE0B-9A12187EEC81}" presName="diagram" presStyleCnt="0">
        <dgm:presLayoutVars>
          <dgm:chPref val="1"/>
          <dgm:dir/>
          <dgm:animOne val="branch"/>
          <dgm:animLvl val="lvl"/>
          <dgm:resizeHandles/>
        </dgm:presLayoutVars>
      </dgm:prSet>
      <dgm:spPr/>
      <dgm:t>
        <a:bodyPr/>
        <a:lstStyle/>
        <a:p>
          <a:endParaRPr lang="en-US"/>
        </a:p>
      </dgm:t>
    </dgm:pt>
    <dgm:pt modelId="{04FC4CB7-6C91-4E47-BAC3-81EFD35E7C07}" type="pres">
      <dgm:prSet presAssocID="{2EA0D077-286C-4D56-B7AE-400134D3E41A}" presName="root" presStyleCnt="0"/>
      <dgm:spPr/>
    </dgm:pt>
    <dgm:pt modelId="{F638851A-8369-4434-A524-D3BF3A3DDE99}" type="pres">
      <dgm:prSet presAssocID="{2EA0D077-286C-4D56-B7AE-400134D3E41A}" presName="rootComposite" presStyleCnt="0"/>
      <dgm:spPr/>
    </dgm:pt>
    <dgm:pt modelId="{BD204839-B8DC-49F8-AE47-A4455F5139A1}" type="pres">
      <dgm:prSet presAssocID="{2EA0D077-286C-4D56-B7AE-400134D3E41A}" presName="rootText" presStyleLbl="node1" presStyleIdx="0" presStyleCnt="2"/>
      <dgm:spPr/>
      <dgm:t>
        <a:bodyPr/>
        <a:lstStyle/>
        <a:p>
          <a:endParaRPr lang="en-US"/>
        </a:p>
      </dgm:t>
    </dgm:pt>
    <dgm:pt modelId="{A1E3D558-8801-481C-B891-C3093155AD4F}" type="pres">
      <dgm:prSet presAssocID="{2EA0D077-286C-4D56-B7AE-400134D3E41A}" presName="rootConnector" presStyleLbl="node1" presStyleIdx="0" presStyleCnt="2"/>
      <dgm:spPr/>
      <dgm:t>
        <a:bodyPr/>
        <a:lstStyle/>
        <a:p>
          <a:endParaRPr lang="en-US"/>
        </a:p>
      </dgm:t>
    </dgm:pt>
    <dgm:pt modelId="{12B26EF6-AE54-4456-A5FE-4995511FAD41}" type="pres">
      <dgm:prSet presAssocID="{2EA0D077-286C-4D56-B7AE-400134D3E41A}" presName="childShape" presStyleCnt="0"/>
      <dgm:spPr/>
    </dgm:pt>
    <dgm:pt modelId="{B5E322E4-FC16-40A4-8D58-37E427A93668}" type="pres">
      <dgm:prSet presAssocID="{BB6852E4-333A-4075-8236-86AC4646F014}" presName="Name13" presStyleLbl="parChTrans1D2" presStyleIdx="0" presStyleCnt="2"/>
      <dgm:spPr/>
      <dgm:t>
        <a:bodyPr/>
        <a:lstStyle/>
        <a:p>
          <a:endParaRPr lang="en-US"/>
        </a:p>
      </dgm:t>
    </dgm:pt>
    <dgm:pt modelId="{C4E72853-614F-41E8-B132-1BC1510230F3}" type="pres">
      <dgm:prSet presAssocID="{20CB9200-A290-4B3E-B9FE-CA61AE1BD1DA}" presName="childText" presStyleLbl="bgAcc1" presStyleIdx="0" presStyleCnt="2">
        <dgm:presLayoutVars>
          <dgm:bulletEnabled val="1"/>
        </dgm:presLayoutVars>
      </dgm:prSet>
      <dgm:spPr/>
      <dgm:t>
        <a:bodyPr/>
        <a:lstStyle/>
        <a:p>
          <a:endParaRPr lang="en-US"/>
        </a:p>
      </dgm:t>
    </dgm:pt>
    <dgm:pt modelId="{B0DA9E18-084A-4FCE-B10F-271B4E15191D}" type="pres">
      <dgm:prSet presAssocID="{E9667F77-FC5C-4F04-B7EA-B9004E47A2D0}" presName="root" presStyleCnt="0"/>
      <dgm:spPr/>
    </dgm:pt>
    <dgm:pt modelId="{8989B9EE-6BB8-4641-B641-428D5749D043}" type="pres">
      <dgm:prSet presAssocID="{E9667F77-FC5C-4F04-B7EA-B9004E47A2D0}" presName="rootComposite" presStyleCnt="0"/>
      <dgm:spPr/>
    </dgm:pt>
    <dgm:pt modelId="{2E4A3C88-2C01-4AA6-AE35-5B1114DA319C}" type="pres">
      <dgm:prSet presAssocID="{E9667F77-FC5C-4F04-B7EA-B9004E47A2D0}" presName="rootText" presStyleLbl="node1" presStyleIdx="1" presStyleCnt="2"/>
      <dgm:spPr/>
      <dgm:t>
        <a:bodyPr/>
        <a:lstStyle/>
        <a:p>
          <a:endParaRPr lang="en-US"/>
        </a:p>
      </dgm:t>
    </dgm:pt>
    <dgm:pt modelId="{C541BB59-F561-4BD2-8425-E440ADB4677B}" type="pres">
      <dgm:prSet presAssocID="{E9667F77-FC5C-4F04-B7EA-B9004E47A2D0}" presName="rootConnector" presStyleLbl="node1" presStyleIdx="1" presStyleCnt="2"/>
      <dgm:spPr/>
      <dgm:t>
        <a:bodyPr/>
        <a:lstStyle/>
        <a:p>
          <a:endParaRPr lang="en-US"/>
        </a:p>
      </dgm:t>
    </dgm:pt>
    <dgm:pt modelId="{7F2F93D7-A2E7-4BFE-B76E-9C3545F6D350}" type="pres">
      <dgm:prSet presAssocID="{E9667F77-FC5C-4F04-B7EA-B9004E47A2D0}" presName="childShape" presStyleCnt="0"/>
      <dgm:spPr/>
    </dgm:pt>
    <dgm:pt modelId="{4FF2DB03-DF96-4FFE-A212-0B1460D2183C}" type="pres">
      <dgm:prSet presAssocID="{CBB3084E-082D-4125-9CB2-4B7B94D887ED}" presName="Name13" presStyleLbl="parChTrans1D2" presStyleIdx="1" presStyleCnt="2"/>
      <dgm:spPr/>
      <dgm:t>
        <a:bodyPr/>
        <a:lstStyle/>
        <a:p>
          <a:endParaRPr lang="en-US"/>
        </a:p>
      </dgm:t>
    </dgm:pt>
    <dgm:pt modelId="{58D4EB8D-437A-493A-BDAE-D7F9C418B37E}" type="pres">
      <dgm:prSet presAssocID="{D69C8483-D06E-4715-ADD3-946E8EB3607C}" presName="childText" presStyleLbl="bgAcc1" presStyleIdx="1" presStyleCnt="2">
        <dgm:presLayoutVars>
          <dgm:bulletEnabled val="1"/>
        </dgm:presLayoutVars>
      </dgm:prSet>
      <dgm:spPr/>
      <dgm:t>
        <a:bodyPr/>
        <a:lstStyle/>
        <a:p>
          <a:endParaRPr lang="en-US"/>
        </a:p>
      </dgm:t>
    </dgm:pt>
  </dgm:ptLst>
  <dgm:cxnLst>
    <dgm:cxn modelId="{6B4867AD-50F9-49F3-98A6-7780FA2D8C48}" type="presOf" srcId="{5CD3662E-4551-4B26-AE0B-9A12187EEC81}" destId="{FEBA4406-7D70-4425-9450-07FB1091D829}" srcOrd="0" destOrd="0" presId="urn:microsoft.com/office/officeart/2005/8/layout/hierarchy3"/>
    <dgm:cxn modelId="{56A53954-41F1-4448-879C-CC0BC2709C59}" type="presOf" srcId="{BB6852E4-333A-4075-8236-86AC4646F014}" destId="{B5E322E4-FC16-40A4-8D58-37E427A93668}" srcOrd="0" destOrd="0" presId="urn:microsoft.com/office/officeart/2005/8/layout/hierarchy3"/>
    <dgm:cxn modelId="{6F974CDB-BCE5-4F58-B82B-0D33D059DDEB}" type="presOf" srcId="{2EA0D077-286C-4D56-B7AE-400134D3E41A}" destId="{BD204839-B8DC-49F8-AE47-A4455F5139A1}" srcOrd="0" destOrd="0" presId="urn:microsoft.com/office/officeart/2005/8/layout/hierarchy3"/>
    <dgm:cxn modelId="{7C0063C2-6C52-4C51-A86C-508434019E83}" srcId="{5CD3662E-4551-4B26-AE0B-9A12187EEC81}" destId="{E9667F77-FC5C-4F04-B7EA-B9004E47A2D0}" srcOrd="1" destOrd="0" parTransId="{8B1AE6DF-8FEF-4959-ADE8-2D834050B536}" sibTransId="{74652D65-D954-4501-9D11-92639F36E782}"/>
    <dgm:cxn modelId="{2138C2BF-085D-482C-A87F-BEBA3426C442}" type="presOf" srcId="{D69C8483-D06E-4715-ADD3-946E8EB3607C}" destId="{58D4EB8D-437A-493A-BDAE-D7F9C418B37E}" srcOrd="0" destOrd="0" presId="urn:microsoft.com/office/officeart/2005/8/layout/hierarchy3"/>
    <dgm:cxn modelId="{B849FE68-0700-4D10-A91B-A7F5E54642A1}" srcId="{5CD3662E-4551-4B26-AE0B-9A12187EEC81}" destId="{2EA0D077-286C-4D56-B7AE-400134D3E41A}" srcOrd="0" destOrd="0" parTransId="{5EAE3C87-6213-434C-8AFC-B267E379A005}" sibTransId="{4B5B814C-FE70-457C-9897-F6464D5435D3}"/>
    <dgm:cxn modelId="{475FBC97-35F1-4BC0-8904-36CB704D5381}" type="presOf" srcId="{2EA0D077-286C-4D56-B7AE-400134D3E41A}" destId="{A1E3D558-8801-481C-B891-C3093155AD4F}" srcOrd="1" destOrd="0" presId="urn:microsoft.com/office/officeart/2005/8/layout/hierarchy3"/>
    <dgm:cxn modelId="{17D6CA75-E1E5-4856-BDA1-92F7FC312124}" type="presOf" srcId="{E9667F77-FC5C-4F04-B7EA-B9004E47A2D0}" destId="{C541BB59-F561-4BD2-8425-E440ADB4677B}" srcOrd="1" destOrd="0" presId="urn:microsoft.com/office/officeart/2005/8/layout/hierarchy3"/>
    <dgm:cxn modelId="{4E67BDDE-D27C-4B7D-9252-06788115B952}" srcId="{E9667F77-FC5C-4F04-B7EA-B9004E47A2D0}" destId="{D69C8483-D06E-4715-ADD3-946E8EB3607C}" srcOrd="0" destOrd="0" parTransId="{CBB3084E-082D-4125-9CB2-4B7B94D887ED}" sibTransId="{2E8E18B1-F2EB-43DE-A50A-1EFC34346CBB}"/>
    <dgm:cxn modelId="{44AA583C-823A-4035-A543-B21F1CAA74C2}" type="presOf" srcId="{E9667F77-FC5C-4F04-B7EA-B9004E47A2D0}" destId="{2E4A3C88-2C01-4AA6-AE35-5B1114DA319C}" srcOrd="0" destOrd="0" presId="urn:microsoft.com/office/officeart/2005/8/layout/hierarchy3"/>
    <dgm:cxn modelId="{7B2C8D40-76BC-429A-ACB9-8F253F18B329}" type="presOf" srcId="{CBB3084E-082D-4125-9CB2-4B7B94D887ED}" destId="{4FF2DB03-DF96-4FFE-A212-0B1460D2183C}" srcOrd="0" destOrd="0" presId="urn:microsoft.com/office/officeart/2005/8/layout/hierarchy3"/>
    <dgm:cxn modelId="{3E96C62D-3B5A-4BB2-8A60-75F4F2C1A80A}" srcId="{2EA0D077-286C-4D56-B7AE-400134D3E41A}" destId="{20CB9200-A290-4B3E-B9FE-CA61AE1BD1DA}" srcOrd="0" destOrd="0" parTransId="{BB6852E4-333A-4075-8236-86AC4646F014}" sibTransId="{DFE4416D-7DAE-49AF-A25E-7AD44E78572C}"/>
    <dgm:cxn modelId="{EBFC07B4-C037-453C-A0BE-5959FB8919E2}" type="presOf" srcId="{20CB9200-A290-4B3E-B9FE-CA61AE1BD1DA}" destId="{C4E72853-614F-41E8-B132-1BC1510230F3}" srcOrd="0" destOrd="0" presId="urn:microsoft.com/office/officeart/2005/8/layout/hierarchy3"/>
    <dgm:cxn modelId="{3BA7640F-CB9D-4F34-83A8-4B4ACB173EF2}" type="presParOf" srcId="{FEBA4406-7D70-4425-9450-07FB1091D829}" destId="{04FC4CB7-6C91-4E47-BAC3-81EFD35E7C07}" srcOrd="0" destOrd="0" presId="urn:microsoft.com/office/officeart/2005/8/layout/hierarchy3"/>
    <dgm:cxn modelId="{75A7392C-4D2C-4D56-A8DA-D1B55717C22F}" type="presParOf" srcId="{04FC4CB7-6C91-4E47-BAC3-81EFD35E7C07}" destId="{F638851A-8369-4434-A524-D3BF3A3DDE99}" srcOrd="0" destOrd="0" presId="urn:microsoft.com/office/officeart/2005/8/layout/hierarchy3"/>
    <dgm:cxn modelId="{D3B10897-1E86-476D-9291-AB9E7FADE8B8}" type="presParOf" srcId="{F638851A-8369-4434-A524-D3BF3A3DDE99}" destId="{BD204839-B8DC-49F8-AE47-A4455F5139A1}" srcOrd="0" destOrd="0" presId="urn:microsoft.com/office/officeart/2005/8/layout/hierarchy3"/>
    <dgm:cxn modelId="{755C0B94-94A8-450C-9EE2-51270D043532}" type="presParOf" srcId="{F638851A-8369-4434-A524-D3BF3A3DDE99}" destId="{A1E3D558-8801-481C-B891-C3093155AD4F}" srcOrd="1" destOrd="0" presId="urn:microsoft.com/office/officeart/2005/8/layout/hierarchy3"/>
    <dgm:cxn modelId="{E3250D99-9A26-41A4-9BE0-892705D26862}" type="presParOf" srcId="{04FC4CB7-6C91-4E47-BAC3-81EFD35E7C07}" destId="{12B26EF6-AE54-4456-A5FE-4995511FAD41}" srcOrd="1" destOrd="0" presId="urn:microsoft.com/office/officeart/2005/8/layout/hierarchy3"/>
    <dgm:cxn modelId="{F2B3A1CF-1F73-408E-908C-625DD0B2E5E7}" type="presParOf" srcId="{12B26EF6-AE54-4456-A5FE-4995511FAD41}" destId="{B5E322E4-FC16-40A4-8D58-37E427A93668}" srcOrd="0" destOrd="0" presId="urn:microsoft.com/office/officeart/2005/8/layout/hierarchy3"/>
    <dgm:cxn modelId="{B688B75A-495B-4514-8BEB-8B5A76B5AA03}" type="presParOf" srcId="{12B26EF6-AE54-4456-A5FE-4995511FAD41}" destId="{C4E72853-614F-41E8-B132-1BC1510230F3}" srcOrd="1" destOrd="0" presId="urn:microsoft.com/office/officeart/2005/8/layout/hierarchy3"/>
    <dgm:cxn modelId="{96D5B47B-CD79-4C03-A55E-AC92496F7438}" type="presParOf" srcId="{FEBA4406-7D70-4425-9450-07FB1091D829}" destId="{B0DA9E18-084A-4FCE-B10F-271B4E15191D}" srcOrd="1" destOrd="0" presId="urn:microsoft.com/office/officeart/2005/8/layout/hierarchy3"/>
    <dgm:cxn modelId="{BE42BD0E-4EE4-4AA2-A285-87888D1AA5A9}" type="presParOf" srcId="{B0DA9E18-084A-4FCE-B10F-271B4E15191D}" destId="{8989B9EE-6BB8-4641-B641-428D5749D043}" srcOrd="0" destOrd="0" presId="urn:microsoft.com/office/officeart/2005/8/layout/hierarchy3"/>
    <dgm:cxn modelId="{86661FEB-15A8-4CB3-9D71-7B594146047E}" type="presParOf" srcId="{8989B9EE-6BB8-4641-B641-428D5749D043}" destId="{2E4A3C88-2C01-4AA6-AE35-5B1114DA319C}" srcOrd="0" destOrd="0" presId="urn:microsoft.com/office/officeart/2005/8/layout/hierarchy3"/>
    <dgm:cxn modelId="{C0A46CC4-8E8A-469C-A977-689D75DCFDBB}" type="presParOf" srcId="{8989B9EE-6BB8-4641-B641-428D5749D043}" destId="{C541BB59-F561-4BD2-8425-E440ADB4677B}" srcOrd="1" destOrd="0" presId="urn:microsoft.com/office/officeart/2005/8/layout/hierarchy3"/>
    <dgm:cxn modelId="{9E76F3A2-B1A0-410A-9D15-424A52905D98}" type="presParOf" srcId="{B0DA9E18-084A-4FCE-B10F-271B4E15191D}" destId="{7F2F93D7-A2E7-4BFE-B76E-9C3545F6D350}" srcOrd="1" destOrd="0" presId="urn:microsoft.com/office/officeart/2005/8/layout/hierarchy3"/>
    <dgm:cxn modelId="{CC755C85-68D8-486C-8CC5-CEEB6195EEF4}" type="presParOf" srcId="{7F2F93D7-A2E7-4BFE-B76E-9C3545F6D350}" destId="{4FF2DB03-DF96-4FFE-A212-0B1460D2183C}" srcOrd="0" destOrd="0" presId="urn:microsoft.com/office/officeart/2005/8/layout/hierarchy3"/>
    <dgm:cxn modelId="{0056870C-38F4-46F8-A172-FAE241B2A685}" type="presParOf" srcId="{7F2F93D7-A2E7-4BFE-B76E-9C3545F6D350}" destId="{58D4EB8D-437A-493A-BDAE-D7F9C418B37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9B7E6CD-703D-47AF-9122-4563E1C1819C}"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7B341701-7615-4FCA-AE38-A72684225E9E}">
      <dgm:prSet custT="1"/>
      <dgm:spPr/>
      <dgm:t>
        <a:bodyPr/>
        <a:lstStyle/>
        <a:p>
          <a:pPr rtl="1"/>
          <a:r>
            <a:rPr lang="fa-IR" sz="2800" dirty="0" smtClean="0">
              <a:cs typeface="B Titr" pitchFamily="2" charset="-78"/>
            </a:rPr>
            <a:t>اوراق بهادار با پشتوانه‌ی قراردادهای واسپاری</a:t>
          </a:r>
          <a:endParaRPr lang="en-US" sz="2800" dirty="0">
            <a:cs typeface="B Titr" pitchFamily="2" charset="-78"/>
          </a:endParaRPr>
        </a:p>
      </dgm:t>
    </dgm:pt>
    <dgm:pt modelId="{3969BFD0-AACC-4248-951E-2187CCF14651}" type="parTrans" cxnId="{F8C98AD8-CAFF-4E64-876F-E1ADDB1BC66B}">
      <dgm:prSet/>
      <dgm:spPr/>
      <dgm:t>
        <a:bodyPr/>
        <a:lstStyle/>
        <a:p>
          <a:endParaRPr lang="en-US"/>
        </a:p>
      </dgm:t>
    </dgm:pt>
    <dgm:pt modelId="{5F3824EE-225C-4CF5-BDD1-24C840250E7B}" type="sibTrans" cxnId="{F8C98AD8-CAFF-4E64-876F-E1ADDB1BC66B}">
      <dgm:prSet/>
      <dgm:spPr/>
      <dgm:t>
        <a:bodyPr/>
        <a:lstStyle/>
        <a:p>
          <a:endParaRPr lang="en-US"/>
        </a:p>
      </dgm:t>
    </dgm:pt>
    <dgm:pt modelId="{49D75066-00B9-4D53-B22F-FCEB9D995466}">
      <dgm:prSet custT="1"/>
      <dgm:spPr/>
      <dgm:t>
        <a:bodyPr/>
        <a:lstStyle/>
        <a:p>
          <a:pPr algn="justLow" rtl="1"/>
          <a:r>
            <a:rPr lang="fa-IR" sz="2800" dirty="0" smtClean="0">
              <a:cs typeface="B Mitra" pitchFamily="2" charset="-78"/>
            </a:rPr>
            <a:t>شرکت‌های لیزینگ می‌توانند به پشتوانه‌ی انواع قراردادهای واسپاری، انواع اوراق بهادار با پشتوانه‌ی قراردادهای واسپاری منتشر کنند. اگر دارایی مورداجاره اتومبیل باشد، به اوراق بهادار حاصل «اوراق بهادار با پشتوانه‌ی قراردادهای واسپاری اتومبیل» گویند؛ به همین ترتیب اگر موضوع قراردادهای واسپاری، تجهیزات، مستغلات تجاری، مسکونی و ... باشد، اوراق بهادار با پشتوانه‌ی قراردادهای واسپاری مربوطه حاصل می‌شود.</a:t>
          </a:r>
          <a:endParaRPr lang="en-US" sz="2800" dirty="0">
            <a:cs typeface="B Mitra" pitchFamily="2" charset="-78"/>
          </a:endParaRPr>
        </a:p>
      </dgm:t>
    </dgm:pt>
    <dgm:pt modelId="{EBD59B32-2BF8-4F2D-8478-3826B4D75E78}" type="parTrans" cxnId="{CFE2A1EC-FA44-4169-B476-08261F17F638}">
      <dgm:prSet/>
      <dgm:spPr/>
      <dgm:t>
        <a:bodyPr/>
        <a:lstStyle/>
        <a:p>
          <a:endParaRPr lang="en-US"/>
        </a:p>
      </dgm:t>
    </dgm:pt>
    <dgm:pt modelId="{7EB353BE-754F-4548-8CE8-8A1F3F4096E1}" type="sibTrans" cxnId="{CFE2A1EC-FA44-4169-B476-08261F17F638}">
      <dgm:prSet/>
      <dgm:spPr/>
      <dgm:t>
        <a:bodyPr/>
        <a:lstStyle/>
        <a:p>
          <a:endParaRPr lang="en-US"/>
        </a:p>
      </dgm:t>
    </dgm:pt>
    <dgm:pt modelId="{8B38E9BB-9754-4738-B4F1-C334790F02EE}" type="pres">
      <dgm:prSet presAssocID="{B9B7E6CD-703D-47AF-9122-4563E1C1819C}" presName="Name0" presStyleCnt="0">
        <dgm:presLayoutVars>
          <dgm:dir/>
          <dgm:animLvl val="lvl"/>
          <dgm:resizeHandles val="exact"/>
        </dgm:presLayoutVars>
      </dgm:prSet>
      <dgm:spPr/>
      <dgm:t>
        <a:bodyPr/>
        <a:lstStyle/>
        <a:p>
          <a:endParaRPr lang="en-US"/>
        </a:p>
      </dgm:t>
    </dgm:pt>
    <dgm:pt modelId="{8E5D7315-595D-4699-92B6-9F73C3556D6D}" type="pres">
      <dgm:prSet presAssocID="{7B341701-7615-4FCA-AE38-A72684225E9E}" presName="composite" presStyleCnt="0"/>
      <dgm:spPr/>
    </dgm:pt>
    <dgm:pt modelId="{E2BC187C-7E72-40A0-9605-15040330C0F8}" type="pres">
      <dgm:prSet presAssocID="{7B341701-7615-4FCA-AE38-A72684225E9E}" presName="parTx" presStyleLbl="alignNode1" presStyleIdx="0" presStyleCnt="1">
        <dgm:presLayoutVars>
          <dgm:chMax val="0"/>
          <dgm:chPref val="0"/>
          <dgm:bulletEnabled val="1"/>
        </dgm:presLayoutVars>
      </dgm:prSet>
      <dgm:spPr/>
      <dgm:t>
        <a:bodyPr/>
        <a:lstStyle/>
        <a:p>
          <a:endParaRPr lang="en-US"/>
        </a:p>
      </dgm:t>
    </dgm:pt>
    <dgm:pt modelId="{29270D40-C181-4EBC-902A-66FDBD684C53}" type="pres">
      <dgm:prSet presAssocID="{7B341701-7615-4FCA-AE38-A72684225E9E}" presName="desTx" presStyleLbl="alignAccFollowNode1" presStyleIdx="0" presStyleCnt="1">
        <dgm:presLayoutVars>
          <dgm:bulletEnabled val="1"/>
        </dgm:presLayoutVars>
      </dgm:prSet>
      <dgm:spPr>
        <a:prstGeom prst="doubleWave">
          <a:avLst/>
        </a:prstGeom>
      </dgm:spPr>
      <dgm:t>
        <a:bodyPr/>
        <a:lstStyle/>
        <a:p>
          <a:endParaRPr lang="en-US"/>
        </a:p>
      </dgm:t>
    </dgm:pt>
  </dgm:ptLst>
  <dgm:cxnLst>
    <dgm:cxn modelId="{A6DDA16B-D381-4337-9624-3D70E6345ECB}" type="presOf" srcId="{49D75066-00B9-4D53-B22F-FCEB9D995466}" destId="{29270D40-C181-4EBC-902A-66FDBD684C53}" srcOrd="0" destOrd="0" presId="urn:microsoft.com/office/officeart/2005/8/layout/hList1"/>
    <dgm:cxn modelId="{CB71E032-EF25-46FC-B2AB-B706E456A2C6}" type="presOf" srcId="{B9B7E6CD-703D-47AF-9122-4563E1C1819C}" destId="{8B38E9BB-9754-4738-B4F1-C334790F02EE}" srcOrd="0" destOrd="0" presId="urn:microsoft.com/office/officeart/2005/8/layout/hList1"/>
    <dgm:cxn modelId="{F8C98AD8-CAFF-4E64-876F-E1ADDB1BC66B}" srcId="{B9B7E6CD-703D-47AF-9122-4563E1C1819C}" destId="{7B341701-7615-4FCA-AE38-A72684225E9E}" srcOrd="0" destOrd="0" parTransId="{3969BFD0-AACC-4248-951E-2187CCF14651}" sibTransId="{5F3824EE-225C-4CF5-BDD1-24C840250E7B}"/>
    <dgm:cxn modelId="{CFE2A1EC-FA44-4169-B476-08261F17F638}" srcId="{7B341701-7615-4FCA-AE38-A72684225E9E}" destId="{49D75066-00B9-4D53-B22F-FCEB9D995466}" srcOrd="0" destOrd="0" parTransId="{EBD59B32-2BF8-4F2D-8478-3826B4D75E78}" sibTransId="{7EB353BE-754F-4548-8CE8-8A1F3F4096E1}"/>
    <dgm:cxn modelId="{29E4600E-9087-4740-B4DD-A094F72756B0}" type="presOf" srcId="{7B341701-7615-4FCA-AE38-A72684225E9E}" destId="{E2BC187C-7E72-40A0-9605-15040330C0F8}" srcOrd="0" destOrd="0" presId="urn:microsoft.com/office/officeart/2005/8/layout/hList1"/>
    <dgm:cxn modelId="{F61C7F26-7A1B-4623-A64E-28246D5B1B41}" type="presParOf" srcId="{8B38E9BB-9754-4738-B4F1-C334790F02EE}" destId="{8E5D7315-595D-4699-92B6-9F73C3556D6D}" srcOrd="0" destOrd="0" presId="urn:microsoft.com/office/officeart/2005/8/layout/hList1"/>
    <dgm:cxn modelId="{DF4B47F9-9494-4750-8B4D-7912D6AA43AB}" type="presParOf" srcId="{8E5D7315-595D-4699-92B6-9F73C3556D6D}" destId="{E2BC187C-7E72-40A0-9605-15040330C0F8}" srcOrd="0" destOrd="0" presId="urn:microsoft.com/office/officeart/2005/8/layout/hList1"/>
    <dgm:cxn modelId="{95BBCCBB-52FD-4E89-9A03-0EB833D3DEE7}" type="presParOf" srcId="{8E5D7315-595D-4699-92B6-9F73C3556D6D}" destId="{29270D40-C181-4EBC-902A-66FDBD684C5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96D8A3-69CE-4399-9A9E-1DAE0C1103F1}" type="doc">
      <dgm:prSet loTypeId="urn:microsoft.com/office/officeart/2005/8/layout/vList2" loCatId="list" qsTypeId="urn:microsoft.com/office/officeart/2005/8/quickstyle/simple1" qsCatId="simple" csTypeId="urn:microsoft.com/office/officeart/2005/8/colors/accent1_4" csCatId="accent1"/>
      <dgm:spPr/>
      <dgm:t>
        <a:bodyPr/>
        <a:lstStyle/>
        <a:p>
          <a:endParaRPr lang="en-US"/>
        </a:p>
      </dgm:t>
    </dgm:pt>
    <dgm:pt modelId="{5A2E4D4C-8A47-4E1F-B56C-825673D10DF7}">
      <dgm:prSet/>
      <dgm:spPr/>
      <dgm:t>
        <a:bodyPr/>
        <a:lstStyle/>
        <a:p>
          <a:pPr algn="justLow" rtl="1"/>
          <a:r>
            <a:rPr lang="fa-IR" dirty="0" smtClean="0">
              <a:cs typeface="B Mitra" pitchFamily="2" charset="-78"/>
            </a:rPr>
            <a:t>اوراق بهادار با پشتوانه‌ی قراردادهای واسپاری گزینه‌ای جذاب برای تأمین مالی شرکت‌های لیزینگ محسوب می‌شود. در حال حاضر بسیاری از شرکت‌های لیزینگ در سراسر دنیا از این روش جهت فروش قراردادهای واسپاری خود در بازار سرمایه استفاده می‌کنند، و ضمن تأمین مالی فرصت‌های سرمایه‌گذاری جدیدی را برای فعالان بازار سرمایه فراهم می‌کنند.</a:t>
          </a:r>
          <a:endParaRPr lang="en-US" dirty="0">
            <a:cs typeface="B Mitra" pitchFamily="2" charset="-78"/>
          </a:endParaRPr>
        </a:p>
      </dgm:t>
    </dgm:pt>
    <dgm:pt modelId="{5668F675-C519-462A-8947-75100F135104}" type="parTrans" cxnId="{0800F541-E26B-4FD5-AE1C-7256A74A1053}">
      <dgm:prSet/>
      <dgm:spPr/>
      <dgm:t>
        <a:bodyPr/>
        <a:lstStyle/>
        <a:p>
          <a:endParaRPr lang="en-US"/>
        </a:p>
      </dgm:t>
    </dgm:pt>
    <dgm:pt modelId="{8117FC83-48B1-4AA9-97A7-2E6D2CDAAA3C}" type="sibTrans" cxnId="{0800F541-E26B-4FD5-AE1C-7256A74A1053}">
      <dgm:prSet/>
      <dgm:spPr/>
      <dgm:t>
        <a:bodyPr/>
        <a:lstStyle/>
        <a:p>
          <a:endParaRPr lang="en-US"/>
        </a:p>
      </dgm:t>
    </dgm:pt>
    <dgm:pt modelId="{534DB1E8-861E-4B34-9788-65540DBD0FCB}" type="pres">
      <dgm:prSet presAssocID="{8496D8A3-69CE-4399-9A9E-1DAE0C1103F1}" presName="linear" presStyleCnt="0">
        <dgm:presLayoutVars>
          <dgm:animLvl val="lvl"/>
          <dgm:resizeHandles val="exact"/>
        </dgm:presLayoutVars>
      </dgm:prSet>
      <dgm:spPr/>
      <dgm:t>
        <a:bodyPr/>
        <a:lstStyle/>
        <a:p>
          <a:endParaRPr lang="en-US"/>
        </a:p>
      </dgm:t>
    </dgm:pt>
    <dgm:pt modelId="{9E998F27-8C10-4B3D-BA0B-D491CFB520D4}" type="pres">
      <dgm:prSet presAssocID="{5A2E4D4C-8A47-4E1F-B56C-825673D10DF7}" presName="parentText" presStyleLbl="node1" presStyleIdx="0" presStyleCnt="1">
        <dgm:presLayoutVars>
          <dgm:chMax val="0"/>
          <dgm:bulletEnabled val="1"/>
        </dgm:presLayoutVars>
      </dgm:prSet>
      <dgm:spPr>
        <a:prstGeom prst="wedgeRoundRectCallout">
          <a:avLst/>
        </a:prstGeom>
      </dgm:spPr>
      <dgm:t>
        <a:bodyPr/>
        <a:lstStyle/>
        <a:p>
          <a:endParaRPr lang="en-US"/>
        </a:p>
      </dgm:t>
    </dgm:pt>
  </dgm:ptLst>
  <dgm:cxnLst>
    <dgm:cxn modelId="{A8A1A996-8DF6-4366-8634-6C16EB316697}" type="presOf" srcId="{5A2E4D4C-8A47-4E1F-B56C-825673D10DF7}" destId="{9E998F27-8C10-4B3D-BA0B-D491CFB520D4}" srcOrd="0" destOrd="0" presId="urn:microsoft.com/office/officeart/2005/8/layout/vList2"/>
    <dgm:cxn modelId="{F710D374-8C96-4FE7-9823-A04134902C6D}" type="presOf" srcId="{8496D8A3-69CE-4399-9A9E-1DAE0C1103F1}" destId="{534DB1E8-861E-4B34-9788-65540DBD0FCB}" srcOrd="0" destOrd="0" presId="urn:microsoft.com/office/officeart/2005/8/layout/vList2"/>
    <dgm:cxn modelId="{0800F541-E26B-4FD5-AE1C-7256A74A1053}" srcId="{8496D8A3-69CE-4399-9A9E-1DAE0C1103F1}" destId="{5A2E4D4C-8A47-4E1F-B56C-825673D10DF7}" srcOrd="0" destOrd="0" parTransId="{5668F675-C519-462A-8947-75100F135104}" sibTransId="{8117FC83-48B1-4AA9-97A7-2E6D2CDAAA3C}"/>
    <dgm:cxn modelId="{601D35A7-4017-4E55-92FE-76DBD626C50F}" type="presParOf" srcId="{534DB1E8-861E-4B34-9788-65540DBD0FCB}" destId="{9E998F27-8C10-4B3D-BA0B-D491CFB520D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A8FA9F-3F99-4577-8888-9FB645148B8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0F946BF-E123-4350-B07F-F24213B69BAB}">
      <dgm:prSet/>
      <dgm:spPr/>
      <dgm:t>
        <a:bodyPr/>
        <a:lstStyle/>
        <a:p>
          <a:pPr algn="justLow" rtl="1"/>
          <a:r>
            <a:rPr lang="fa-IR" smtClean="0">
              <a:cs typeface="B Mitra" pitchFamily="2" charset="-78"/>
            </a:rPr>
            <a:t>تبدیل به اوراق بهادار کردن قراردادهای واسپاری سابقه‌ی چندان طولانی‌ای ندارد. اولین اوراق بهادار با پشتوانه‌ی قراردادهای واسپاری اتومبیل در سال 1994 منتشر شد. از آن زمان تا کنون بازار این اوراق روند رو به رشد داشته است. </a:t>
          </a:r>
          <a:endParaRPr lang="en-US">
            <a:cs typeface="B Mitra" pitchFamily="2" charset="-78"/>
          </a:endParaRPr>
        </a:p>
      </dgm:t>
    </dgm:pt>
    <dgm:pt modelId="{F71C99F3-5152-4398-B275-B81FF0DB20E7}" type="parTrans" cxnId="{CA257F2D-5431-4439-911D-5967131692BD}">
      <dgm:prSet/>
      <dgm:spPr/>
      <dgm:t>
        <a:bodyPr/>
        <a:lstStyle/>
        <a:p>
          <a:endParaRPr lang="en-US"/>
        </a:p>
      </dgm:t>
    </dgm:pt>
    <dgm:pt modelId="{8AADD527-FF64-4CA0-A569-829CE1BB4957}" type="sibTrans" cxnId="{CA257F2D-5431-4439-911D-5967131692BD}">
      <dgm:prSet/>
      <dgm:spPr/>
      <dgm:t>
        <a:bodyPr/>
        <a:lstStyle/>
        <a:p>
          <a:endParaRPr lang="en-US"/>
        </a:p>
      </dgm:t>
    </dgm:pt>
    <dgm:pt modelId="{30E5A848-CBC4-4F96-A555-D29F7511E396}" type="pres">
      <dgm:prSet presAssocID="{A5A8FA9F-3F99-4577-8888-9FB645148B86}" presName="linear" presStyleCnt="0">
        <dgm:presLayoutVars>
          <dgm:animLvl val="lvl"/>
          <dgm:resizeHandles val="exact"/>
        </dgm:presLayoutVars>
      </dgm:prSet>
      <dgm:spPr/>
      <dgm:t>
        <a:bodyPr/>
        <a:lstStyle/>
        <a:p>
          <a:endParaRPr lang="en-US"/>
        </a:p>
      </dgm:t>
    </dgm:pt>
    <dgm:pt modelId="{8C797FE0-0C19-4885-B7AE-DD2CA9DAAFC4}" type="pres">
      <dgm:prSet presAssocID="{90F946BF-E123-4350-B07F-F24213B69BAB}" presName="parentText" presStyleLbl="node1" presStyleIdx="0" presStyleCnt="1">
        <dgm:presLayoutVars>
          <dgm:chMax val="0"/>
          <dgm:bulletEnabled val="1"/>
        </dgm:presLayoutVars>
      </dgm:prSet>
      <dgm:spPr>
        <a:prstGeom prst="doubleWave">
          <a:avLst/>
        </a:prstGeom>
      </dgm:spPr>
      <dgm:t>
        <a:bodyPr/>
        <a:lstStyle/>
        <a:p>
          <a:endParaRPr lang="en-US"/>
        </a:p>
      </dgm:t>
    </dgm:pt>
  </dgm:ptLst>
  <dgm:cxnLst>
    <dgm:cxn modelId="{EC623229-5ED3-49AC-BA2D-E2AA2917A6E3}" type="presOf" srcId="{A5A8FA9F-3F99-4577-8888-9FB645148B86}" destId="{30E5A848-CBC4-4F96-A555-D29F7511E396}" srcOrd="0" destOrd="0" presId="urn:microsoft.com/office/officeart/2005/8/layout/vList2"/>
    <dgm:cxn modelId="{CA257F2D-5431-4439-911D-5967131692BD}" srcId="{A5A8FA9F-3F99-4577-8888-9FB645148B86}" destId="{90F946BF-E123-4350-B07F-F24213B69BAB}" srcOrd="0" destOrd="0" parTransId="{F71C99F3-5152-4398-B275-B81FF0DB20E7}" sibTransId="{8AADD527-FF64-4CA0-A569-829CE1BB4957}"/>
    <dgm:cxn modelId="{DC1EB071-5744-47A5-AE86-64D0D82E8D5E}" type="presOf" srcId="{90F946BF-E123-4350-B07F-F24213B69BAB}" destId="{8C797FE0-0C19-4885-B7AE-DD2CA9DAAFC4}" srcOrd="0" destOrd="0" presId="urn:microsoft.com/office/officeart/2005/8/layout/vList2"/>
    <dgm:cxn modelId="{7702D0C9-765E-4408-A927-D3F1391C90E1}" type="presParOf" srcId="{30E5A848-CBC4-4F96-A555-D29F7511E396}" destId="{8C797FE0-0C19-4885-B7AE-DD2CA9DAAFC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64B2DFE-7E7A-4CF2-8208-0AE712BD6D60}" type="doc">
      <dgm:prSet loTypeId="urn:microsoft.com/office/officeart/2005/8/layout/hList3" loCatId="list" qsTypeId="urn:microsoft.com/office/officeart/2005/8/quickstyle/simple1" qsCatId="simple" csTypeId="urn:microsoft.com/office/officeart/2005/8/colors/accent5_1" csCatId="accent5" phldr="1"/>
      <dgm:spPr/>
      <dgm:t>
        <a:bodyPr/>
        <a:lstStyle/>
        <a:p>
          <a:endParaRPr lang="en-US"/>
        </a:p>
      </dgm:t>
    </dgm:pt>
    <dgm:pt modelId="{960F1648-0EAC-4743-A3BB-722B56CBE09B}">
      <dgm:prSet/>
      <dgm:spPr/>
      <dgm:t>
        <a:bodyPr/>
        <a:lstStyle/>
        <a:p>
          <a:pPr rtl="1"/>
          <a:r>
            <a:rPr lang="fa-IR" smtClean="0">
              <a:cs typeface="B Mitra" pitchFamily="2" charset="-78"/>
            </a:rPr>
            <a:t>انتشاراوراق بهادار با پشتوانه‌ی قراردادهای واسپاری اتومبیل</a:t>
          </a:r>
          <a:endParaRPr lang="en-US">
            <a:cs typeface="B Mitra" pitchFamily="2" charset="-78"/>
          </a:endParaRPr>
        </a:p>
      </dgm:t>
    </dgm:pt>
    <dgm:pt modelId="{BF0EFCE7-BB96-490A-890F-289D3B845A05}" type="parTrans" cxnId="{449BEE43-41DC-4528-B163-4B1C17409276}">
      <dgm:prSet/>
      <dgm:spPr/>
      <dgm:t>
        <a:bodyPr/>
        <a:lstStyle/>
        <a:p>
          <a:endParaRPr lang="en-US">
            <a:cs typeface="B Mitra" pitchFamily="2" charset="-78"/>
          </a:endParaRPr>
        </a:p>
      </dgm:t>
    </dgm:pt>
    <dgm:pt modelId="{CDA0C1B1-72A5-4A89-899B-200DF5981BCF}" type="sibTrans" cxnId="{449BEE43-41DC-4528-B163-4B1C17409276}">
      <dgm:prSet/>
      <dgm:spPr/>
      <dgm:t>
        <a:bodyPr/>
        <a:lstStyle/>
        <a:p>
          <a:endParaRPr lang="en-US">
            <a:cs typeface="B Mitra" pitchFamily="2" charset="-78"/>
          </a:endParaRPr>
        </a:p>
      </dgm:t>
    </dgm:pt>
    <dgm:pt modelId="{D4F7803E-A6F1-42B5-9902-830B42E1BD1C}">
      <dgm:prSet/>
      <dgm:spPr/>
      <dgm:t>
        <a:bodyPr/>
        <a:lstStyle/>
        <a:p>
          <a:pPr algn="justLow" rtl="1"/>
          <a:r>
            <a:rPr lang="fa-IR" dirty="0" smtClean="0">
              <a:cs typeface="B Mitra" pitchFamily="2" charset="-78"/>
            </a:rPr>
            <a:t>شرکت جی‌ام فاینانشال که بازوی مالی شرکت جنرال موتورز محسوب می‌شود در سال جاری میلادی برای اولین بار اوراق بهادار با پشتوانه‌ی قراردادهای واسپاری اتومبیل منتشر کرد. ارزش این اوراق بیش از 705 میلیون دلار بوده است که در شش طبقه طراحی شده و به فروش رسید. </a:t>
          </a:r>
          <a:endParaRPr lang="en-US" dirty="0">
            <a:cs typeface="B Mitra" pitchFamily="2" charset="-78"/>
          </a:endParaRPr>
        </a:p>
      </dgm:t>
    </dgm:pt>
    <dgm:pt modelId="{12C37804-F013-471C-B58C-DDC193720C37}" type="parTrans" cxnId="{42F4BEE9-7668-4B4F-8BD9-F898BFAA04C7}">
      <dgm:prSet/>
      <dgm:spPr/>
      <dgm:t>
        <a:bodyPr/>
        <a:lstStyle/>
        <a:p>
          <a:endParaRPr lang="en-US">
            <a:cs typeface="B Mitra" pitchFamily="2" charset="-78"/>
          </a:endParaRPr>
        </a:p>
      </dgm:t>
    </dgm:pt>
    <dgm:pt modelId="{E362FF26-EBC1-47DA-B9CF-25FF3364484C}" type="sibTrans" cxnId="{42F4BEE9-7668-4B4F-8BD9-F898BFAA04C7}">
      <dgm:prSet/>
      <dgm:spPr/>
      <dgm:t>
        <a:bodyPr/>
        <a:lstStyle/>
        <a:p>
          <a:endParaRPr lang="en-US">
            <a:cs typeface="B Mitra" pitchFamily="2" charset="-78"/>
          </a:endParaRPr>
        </a:p>
      </dgm:t>
    </dgm:pt>
    <dgm:pt modelId="{1772F793-BA11-4EAA-97D8-432A34F70930}" type="pres">
      <dgm:prSet presAssocID="{D64B2DFE-7E7A-4CF2-8208-0AE712BD6D60}" presName="composite" presStyleCnt="0">
        <dgm:presLayoutVars>
          <dgm:chMax val="1"/>
          <dgm:dir/>
          <dgm:resizeHandles val="exact"/>
        </dgm:presLayoutVars>
      </dgm:prSet>
      <dgm:spPr/>
      <dgm:t>
        <a:bodyPr/>
        <a:lstStyle/>
        <a:p>
          <a:endParaRPr lang="en-US"/>
        </a:p>
      </dgm:t>
    </dgm:pt>
    <dgm:pt modelId="{F7F5F471-FB01-4206-8887-30C16EAA57F1}" type="pres">
      <dgm:prSet presAssocID="{960F1648-0EAC-4743-A3BB-722B56CBE09B}" presName="roof" presStyleLbl="dkBgShp" presStyleIdx="0" presStyleCnt="2"/>
      <dgm:spPr/>
      <dgm:t>
        <a:bodyPr/>
        <a:lstStyle/>
        <a:p>
          <a:endParaRPr lang="en-US"/>
        </a:p>
      </dgm:t>
    </dgm:pt>
    <dgm:pt modelId="{1DE3DBFD-E650-4EB5-B97E-9CF832C6E754}" type="pres">
      <dgm:prSet presAssocID="{960F1648-0EAC-4743-A3BB-722B56CBE09B}" presName="pillars" presStyleCnt="0"/>
      <dgm:spPr/>
    </dgm:pt>
    <dgm:pt modelId="{ABBB5F13-6E44-4282-B6A4-4E6ECE22F788}" type="pres">
      <dgm:prSet presAssocID="{960F1648-0EAC-4743-A3BB-722B56CBE09B}" presName="pillar1" presStyleLbl="node1" presStyleIdx="0" presStyleCnt="1">
        <dgm:presLayoutVars>
          <dgm:bulletEnabled val="1"/>
        </dgm:presLayoutVars>
      </dgm:prSet>
      <dgm:spPr/>
      <dgm:t>
        <a:bodyPr/>
        <a:lstStyle/>
        <a:p>
          <a:endParaRPr lang="en-US"/>
        </a:p>
      </dgm:t>
    </dgm:pt>
    <dgm:pt modelId="{E17EF069-991E-457B-8F77-5FFAC6547E31}" type="pres">
      <dgm:prSet presAssocID="{960F1648-0EAC-4743-A3BB-722B56CBE09B}" presName="base" presStyleLbl="dkBgShp" presStyleIdx="1" presStyleCnt="2"/>
      <dgm:spPr/>
    </dgm:pt>
  </dgm:ptLst>
  <dgm:cxnLst>
    <dgm:cxn modelId="{42F4BEE9-7668-4B4F-8BD9-F898BFAA04C7}" srcId="{960F1648-0EAC-4743-A3BB-722B56CBE09B}" destId="{D4F7803E-A6F1-42B5-9902-830B42E1BD1C}" srcOrd="0" destOrd="0" parTransId="{12C37804-F013-471C-B58C-DDC193720C37}" sibTransId="{E362FF26-EBC1-47DA-B9CF-25FF3364484C}"/>
    <dgm:cxn modelId="{CE8C6227-CB3D-4841-B369-7B61E1BE8E0C}" type="presOf" srcId="{D4F7803E-A6F1-42B5-9902-830B42E1BD1C}" destId="{ABBB5F13-6E44-4282-B6A4-4E6ECE22F788}" srcOrd="0" destOrd="0" presId="urn:microsoft.com/office/officeart/2005/8/layout/hList3"/>
    <dgm:cxn modelId="{449BEE43-41DC-4528-B163-4B1C17409276}" srcId="{D64B2DFE-7E7A-4CF2-8208-0AE712BD6D60}" destId="{960F1648-0EAC-4743-A3BB-722B56CBE09B}" srcOrd="0" destOrd="0" parTransId="{BF0EFCE7-BB96-490A-890F-289D3B845A05}" sibTransId="{CDA0C1B1-72A5-4A89-899B-200DF5981BCF}"/>
    <dgm:cxn modelId="{AD58A256-726A-47EF-A192-1DCC9BEABAF1}" type="presOf" srcId="{960F1648-0EAC-4743-A3BB-722B56CBE09B}" destId="{F7F5F471-FB01-4206-8887-30C16EAA57F1}" srcOrd="0" destOrd="0" presId="urn:microsoft.com/office/officeart/2005/8/layout/hList3"/>
    <dgm:cxn modelId="{F9F5CC6E-68A5-4CDC-B7DF-D2AB60A24E95}" type="presOf" srcId="{D64B2DFE-7E7A-4CF2-8208-0AE712BD6D60}" destId="{1772F793-BA11-4EAA-97D8-432A34F70930}" srcOrd="0" destOrd="0" presId="urn:microsoft.com/office/officeart/2005/8/layout/hList3"/>
    <dgm:cxn modelId="{DE06379E-1066-4E91-967E-E83FE9469E9A}" type="presParOf" srcId="{1772F793-BA11-4EAA-97D8-432A34F70930}" destId="{F7F5F471-FB01-4206-8887-30C16EAA57F1}" srcOrd="0" destOrd="0" presId="urn:microsoft.com/office/officeart/2005/8/layout/hList3"/>
    <dgm:cxn modelId="{B6EB1FF2-AE29-440F-8896-CC9635430A8C}" type="presParOf" srcId="{1772F793-BA11-4EAA-97D8-432A34F70930}" destId="{1DE3DBFD-E650-4EB5-B97E-9CF832C6E754}" srcOrd="1" destOrd="0" presId="urn:microsoft.com/office/officeart/2005/8/layout/hList3"/>
    <dgm:cxn modelId="{F810A096-B7A1-448C-B9B9-BCF074BF59F7}" type="presParOf" srcId="{1DE3DBFD-E650-4EB5-B97E-9CF832C6E754}" destId="{ABBB5F13-6E44-4282-B6A4-4E6ECE22F788}" srcOrd="0" destOrd="0" presId="urn:microsoft.com/office/officeart/2005/8/layout/hList3"/>
    <dgm:cxn modelId="{DB586140-2F80-4037-964D-109EA9ACFF10}" type="presParOf" srcId="{1772F793-BA11-4EAA-97D8-432A34F70930}" destId="{E17EF069-991E-457B-8F77-5FFAC6547E3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A036B1D-4F93-4E00-A417-0F7961AC421A}" type="doc">
      <dgm:prSet loTypeId="urn:microsoft.com/office/officeart/2005/8/layout/hList3" loCatId="list" qsTypeId="urn:microsoft.com/office/officeart/2005/8/quickstyle/simple1" qsCatId="simple" csTypeId="urn:microsoft.com/office/officeart/2005/8/colors/accent2_1" csCatId="accent2" phldr="1"/>
      <dgm:spPr/>
      <dgm:t>
        <a:bodyPr/>
        <a:lstStyle/>
        <a:p>
          <a:endParaRPr lang="en-US"/>
        </a:p>
      </dgm:t>
    </dgm:pt>
    <dgm:pt modelId="{3904062D-C4C2-4C9B-A03A-327307A38887}">
      <dgm:prSet/>
      <dgm:spPr/>
      <dgm:t>
        <a:bodyPr/>
        <a:lstStyle/>
        <a:p>
          <a:pPr rtl="1"/>
          <a:r>
            <a:rPr lang="fa-IR" dirty="0" smtClean="0">
              <a:cs typeface="B Mitra" pitchFamily="2" charset="-78"/>
            </a:rPr>
            <a:t>انتشاراوراق بهادار با پشتوانه‌ی قراردادهای واسپاری تجهیزات</a:t>
          </a:r>
          <a:endParaRPr lang="en-US" dirty="0">
            <a:cs typeface="B Mitra" pitchFamily="2" charset="-78"/>
          </a:endParaRPr>
        </a:p>
      </dgm:t>
    </dgm:pt>
    <dgm:pt modelId="{470A516D-92D7-4CF1-B7AB-EE0A70F54698}" type="parTrans" cxnId="{A21B1254-FF3E-4CE8-AD82-911ABEF996E2}">
      <dgm:prSet/>
      <dgm:spPr/>
      <dgm:t>
        <a:bodyPr/>
        <a:lstStyle/>
        <a:p>
          <a:endParaRPr lang="en-US">
            <a:cs typeface="B Mitra" pitchFamily="2" charset="-78"/>
          </a:endParaRPr>
        </a:p>
      </dgm:t>
    </dgm:pt>
    <dgm:pt modelId="{AABBE29D-C5F6-4CDA-8016-E06D882F363E}" type="sibTrans" cxnId="{A21B1254-FF3E-4CE8-AD82-911ABEF996E2}">
      <dgm:prSet/>
      <dgm:spPr/>
      <dgm:t>
        <a:bodyPr/>
        <a:lstStyle/>
        <a:p>
          <a:endParaRPr lang="en-US">
            <a:cs typeface="B Mitra" pitchFamily="2" charset="-78"/>
          </a:endParaRPr>
        </a:p>
      </dgm:t>
    </dgm:pt>
    <dgm:pt modelId="{282C2FA4-162C-4AAA-969F-52E3A4986C4B}">
      <dgm:prSet/>
      <dgm:spPr/>
      <dgm:t>
        <a:bodyPr/>
        <a:lstStyle/>
        <a:p>
          <a:pPr algn="justLow" rtl="1"/>
          <a:r>
            <a:rPr lang="fa-IR" dirty="0" smtClean="0">
              <a:cs typeface="B Mitra" pitchFamily="2" charset="-78"/>
            </a:rPr>
            <a:t>بانک سی‌آی‌تی در ایالات متحده که رهبری تأمین مالی و  ارائه‌ی خدمات مشاوره‌ای به کسب‌وکارهای کوچک و متوسط را بر عهده دارد، در نوامبر سال 2013 حدود 750 میلیون دلار اوراق بهادار با پشتوانه‌ی قراردادهای واسپاری تجهیزات منتشر کرد. سی‌آی‌تی در عرضه‌ی خصوصی، 5 طبقه اوراق قرضه‌ با درآمد ثابت را به پشتوانه‌ی قراردادهای واسپاری تجهیزات شرکت لیزینگ سی‌آی‌تی وِندور فاینانس به فروش رساند. بانک سی‌آی‌تی از سال 2000 تا کنون تعداد 19 مجموعه از قراردادهای واسپاری شرکت‌های لیزینگ را تبدیل به اوراق بهادار کرده است.</a:t>
          </a:r>
          <a:endParaRPr lang="en-US" dirty="0">
            <a:cs typeface="B Mitra" pitchFamily="2" charset="-78"/>
          </a:endParaRPr>
        </a:p>
      </dgm:t>
    </dgm:pt>
    <dgm:pt modelId="{4E19A3A7-B9E8-410E-9835-413985114160}" type="parTrans" cxnId="{83F0DE3D-248B-449F-A1FD-2AC6B7439DE9}">
      <dgm:prSet/>
      <dgm:spPr/>
      <dgm:t>
        <a:bodyPr/>
        <a:lstStyle/>
        <a:p>
          <a:endParaRPr lang="en-US">
            <a:cs typeface="B Mitra" pitchFamily="2" charset="-78"/>
          </a:endParaRPr>
        </a:p>
      </dgm:t>
    </dgm:pt>
    <dgm:pt modelId="{A0B597A7-269E-4BBE-A8C4-DB1ED404A58C}" type="sibTrans" cxnId="{83F0DE3D-248B-449F-A1FD-2AC6B7439DE9}">
      <dgm:prSet/>
      <dgm:spPr/>
      <dgm:t>
        <a:bodyPr/>
        <a:lstStyle/>
        <a:p>
          <a:endParaRPr lang="en-US">
            <a:cs typeface="B Mitra" pitchFamily="2" charset="-78"/>
          </a:endParaRPr>
        </a:p>
      </dgm:t>
    </dgm:pt>
    <dgm:pt modelId="{5B868BCA-A8D2-450F-9C05-F19B47F7A63F}" type="pres">
      <dgm:prSet presAssocID="{AA036B1D-4F93-4E00-A417-0F7961AC421A}" presName="composite" presStyleCnt="0">
        <dgm:presLayoutVars>
          <dgm:chMax val="1"/>
          <dgm:dir/>
          <dgm:resizeHandles val="exact"/>
        </dgm:presLayoutVars>
      </dgm:prSet>
      <dgm:spPr/>
      <dgm:t>
        <a:bodyPr/>
        <a:lstStyle/>
        <a:p>
          <a:endParaRPr lang="en-US"/>
        </a:p>
      </dgm:t>
    </dgm:pt>
    <dgm:pt modelId="{218D8AA3-113E-4EBB-9F82-C9AEE2291114}" type="pres">
      <dgm:prSet presAssocID="{3904062D-C4C2-4C9B-A03A-327307A38887}" presName="roof" presStyleLbl="dkBgShp" presStyleIdx="0" presStyleCnt="2"/>
      <dgm:spPr/>
      <dgm:t>
        <a:bodyPr/>
        <a:lstStyle/>
        <a:p>
          <a:endParaRPr lang="en-US"/>
        </a:p>
      </dgm:t>
    </dgm:pt>
    <dgm:pt modelId="{83098094-3CB5-47F6-983B-3B6E15561C50}" type="pres">
      <dgm:prSet presAssocID="{3904062D-C4C2-4C9B-A03A-327307A38887}" presName="pillars" presStyleCnt="0"/>
      <dgm:spPr/>
    </dgm:pt>
    <dgm:pt modelId="{B827088F-9A69-4645-BD29-6F189A36EC59}" type="pres">
      <dgm:prSet presAssocID="{3904062D-C4C2-4C9B-A03A-327307A38887}" presName="pillar1" presStyleLbl="node1" presStyleIdx="0" presStyleCnt="1">
        <dgm:presLayoutVars>
          <dgm:bulletEnabled val="1"/>
        </dgm:presLayoutVars>
      </dgm:prSet>
      <dgm:spPr/>
      <dgm:t>
        <a:bodyPr/>
        <a:lstStyle/>
        <a:p>
          <a:endParaRPr lang="en-US"/>
        </a:p>
      </dgm:t>
    </dgm:pt>
    <dgm:pt modelId="{C7F80AB7-A298-44D6-9820-3BE748664AED}" type="pres">
      <dgm:prSet presAssocID="{3904062D-C4C2-4C9B-A03A-327307A38887}" presName="base" presStyleLbl="dkBgShp" presStyleIdx="1" presStyleCnt="2"/>
      <dgm:spPr/>
    </dgm:pt>
  </dgm:ptLst>
  <dgm:cxnLst>
    <dgm:cxn modelId="{4A136866-DC9D-4F4A-A89B-9D662FC4E23B}" type="presOf" srcId="{282C2FA4-162C-4AAA-969F-52E3A4986C4B}" destId="{B827088F-9A69-4645-BD29-6F189A36EC59}" srcOrd="0" destOrd="0" presId="urn:microsoft.com/office/officeart/2005/8/layout/hList3"/>
    <dgm:cxn modelId="{A21B1254-FF3E-4CE8-AD82-911ABEF996E2}" srcId="{AA036B1D-4F93-4E00-A417-0F7961AC421A}" destId="{3904062D-C4C2-4C9B-A03A-327307A38887}" srcOrd="0" destOrd="0" parTransId="{470A516D-92D7-4CF1-B7AB-EE0A70F54698}" sibTransId="{AABBE29D-C5F6-4CDA-8016-E06D882F363E}"/>
    <dgm:cxn modelId="{C1C2ED21-CED2-4BAE-9652-44282160CEBD}" type="presOf" srcId="{3904062D-C4C2-4C9B-A03A-327307A38887}" destId="{218D8AA3-113E-4EBB-9F82-C9AEE2291114}" srcOrd="0" destOrd="0" presId="urn:microsoft.com/office/officeart/2005/8/layout/hList3"/>
    <dgm:cxn modelId="{39211761-E91D-4729-A96F-2DE78EE2195F}" type="presOf" srcId="{AA036B1D-4F93-4E00-A417-0F7961AC421A}" destId="{5B868BCA-A8D2-450F-9C05-F19B47F7A63F}" srcOrd="0" destOrd="0" presId="urn:microsoft.com/office/officeart/2005/8/layout/hList3"/>
    <dgm:cxn modelId="{83F0DE3D-248B-449F-A1FD-2AC6B7439DE9}" srcId="{3904062D-C4C2-4C9B-A03A-327307A38887}" destId="{282C2FA4-162C-4AAA-969F-52E3A4986C4B}" srcOrd="0" destOrd="0" parTransId="{4E19A3A7-B9E8-410E-9835-413985114160}" sibTransId="{A0B597A7-269E-4BBE-A8C4-DB1ED404A58C}"/>
    <dgm:cxn modelId="{C5E1CF9D-E3BF-41DA-ABD9-8A4D6B599623}" type="presParOf" srcId="{5B868BCA-A8D2-450F-9C05-F19B47F7A63F}" destId="{218D8AA3-113E-4EBB-9F82-C9AEE2291114}" srcOrd="0" destOrd="0" presId="urn:microsoft.com/office/officeart/2005/8/layout/hList3"/>
    <dgm:cxn modelId="{6E92531D-0BA5-414E-8A3E-BFA233AD1431}" type="presParOf" srcId="{5B868BCA-A8D2-450F-9C05-F19B47F7A63F}" destId="{83098094-3CB5-47F6-983B-3B6E15561C50}" srcOrd="1" destOrd="0" presId="urn:microsoft.com/office/officeart/2005/8/layout/hList3"/>
    <dgm:cxn modelId="{95A1EF37-2BE4-4B0C-B6C9-E76C2B184BEB}" type="presParOf" srcId="{83098094-3CB5-47F6-983B-3B6E15561C50}" destId="{B827088F-9A69-4645-BD29-6F189A36EC59}" srcOrd="0" destOrd="0" presId="urn:microsoft.com/office/officeart/2005/8/layout/hList3"/>
    <dgm:cxn modelId="{560A9889-417D-4F3E-AE51-C52393372792}" type="presParOf" srcId="{5B868BCA-A8D2-450F-9C05-F19B47F7A63F}" destId="{C7F80AB7-A298-44D6-9820-3BE748664AE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E296CA7-C152-4B66-BAE4-46EF3A1AE4F0}" type="doc">
      <dgm:prSet loTypeId="urn:microsoft.com/office/officeart/2005/8/layout/hList1" loCatId="list" qsTypeId="urn:microsoft.com/office/officeart/2005/8/quickstyle/simple1" qsCatId="simple" csTypeId="urn:microsoft.com/office/officeart/2005/8/colors/accent0_3" csCatId="mainScheme"/>
      <dgm:spPr/>
      <dgm:t>
        <a:bodyPr/>
        <a:lstStyle/>
        <a:p>
          <a:endParaRPr lang="en-US"/>
        </a:p>
      </dgm:t>
    </dgm:pt>
    <dgm:pt modelId="{B556FACB-5618-443D-8F55-6C480564E0EB}">
      <dgm:prSet/>
      <dgm:spPr/>
      <dgm:t>
        <a:bodyPr/>
        <a:lstStyle/>
        <a:p>
          <a:pPr rtl="1"/>
          <a:r>
            <a:rPr lang="fa-IR" dirty="0" smtClean="0">
              <a:cs typeface="B Mitra" pitchFamily="2" charset="-78"/>
            </a:rPr>
            <a:t>مزایای تبدیل به اوراق بهادار کردن برای شرکت‌های لیزینگ</a:t>
          </a:r>
          <a:endParaRPr lang="en-US" dirty="0">
            <a:cs typeface="B Mitra" pitchFamily="2" charset="-78"/>
          </a:endParaRPr>
        </a:p>
      </dgm:t>
    </dgm:pt>
    <dgm:pt modelId="{2F5BB4CB-2D2C-4DBB-A20F-046E3CD71363}" type="parTrans" cxnId="{C3A2736A-ED1F-498D-AD27-C8B4AE7F3A84}">
      <dgm:prSet/>
      <dgm:spPr/>
      <dgm:t>
        <a:bodyPr/>
        <a:lstStyle/>
        <a:p>
          <a:endParaRPr lang="en-US">
            <a:cs typeface="B Mitra" pitchFamily="2" charset="-78"/>
          </a:endParaRPr>
        </a:p>
      </dgm:t>
    </dgm:pt>
    <dgm:pt modelId="{A36550A2-7F0A-49D8-A693-8843ACB94E14}" type="sibTrans" cxnId="{C3A2736A-ED1F-498D-AD27-C8B4AE7F3A84}">
      <dgm:prSet/>
      <dgm:spPr/>
      <dgm:t>
        <a:bodyPr/>
        <a:lstStyle/>
        <a:p>
          <a:endParaRPr lang="en-US">
            <a:cs typeface="B Mitra" pitchFamily="2" charset="-78"/>
          </a:endParaRPr>
        </a:p>
      </dgm:t>
    </dgm:pt>
    <dgm:pt modelId="{BA3CF777-A8A3-49BA-86C5-3A9D9364D522}">
      <dgm:prSet/>
      <dgm:spPr/>
      <dgm:t>
        <a:bodyPr/>
        <a:lstStyle/>
        <a:p>
          <a:pPr rtl="1"/>
          <a:r>
            <a:rPr lang="fa-IR" smtClean="0">
              <a:cs typeface="B Mitra" pitchFamily="2" charset="-78"/>
            </a:rPr>
            <a:t>حذف دارایی‌ها و تعهدات مربوط به آن دارایی‌ها از ترازنامه‌ی شرکت لیزینگ</a:t>
          </a:r>
          <a:endParaRPr lang="en-US">
            <a:cs typeface="B Mitra" pitchFamily="2" charset="-78"/>
          </a:endParaRPr>
        </a:p>
      </dgm:t>
    </dgm:pt>
    <dgm:pt modelId="{F638E540-9486-42B0-A644-BFB993A54D77}" type="parTrans" cxnId="{1CE89203-4918-4F0D-8D17-2F9B16100733}">
      <dgm:prSet/>
      <dgm:spPr/>
      <dgm:t>
        <a:bodyPr/>
        <a:lstStyle/>
        <a:p>
          <a:endParaRPr lang="en-US">
            <a:cs typeface="B Mitra" pitchFamily="2" charset="-78"/>
          </a:endParaRPr>
        </a:p>
      </dgm:t>
    </dgm:pt>
    <dgm:pt modelId="{BCF8F7FA-4F56-431C-B863-4969EC5BC51A}" type="sibTrans" cxnId="{1CE89203-4918-4F0D-8D17-2F9B16100733}">
      <dgm:prSet/>
      <dgm:spPr/>
      <dgm:t>
        <a:bodyPr/>
        <a:lstStyle/>
        <a:p>
          <a:endParaRPr lang="en-US">
            <a:cs typeface="B Mitra" pitchFamily="2" charset="-78"/>
          </a:endParaRPr>
        </a:p>
      </dgm:t>
    </dgm:pt>
    <dgm:pt modelId="{5111F0FE-38E6-4356-9D40-647EB64317B5}">
      <dgm:prSet/>
      <dgm:spPr/>
      <dgm:t>
        <a:bodyPr/>
        <a:lstStyle/>
        <a:p>
          <a:pPr rtl="1"/>
          <a:r>
            <a:rPr lang="fa-IR" smtClean="0">
              <a:cs typeface="B Mitra" pitchFamily="2" charset="-78"/>
            </a:rPr>
            <a:t>کسب درآمد</a:t>
          </a:r>
          <a:endParaRPr lang="en-US">
            <a:cs typeface="B Mitra" pitchFamily="2" charset="-78"/>
          </a:endParaRPr>
        </a:p>
      </dgm:t>
    </dgm:pt>
    <dgm:pt modelId="{BCC89045-DC74-49E8-9C45-A74BE1E5D9DB}" type="parTrans" cxnId="{B3B2D37E-5D7D-4D58-ADAC-772777A75F00}">
      <dgm:prSet/>
      <dgm:spPr/>
      <dgm:t>
        <a:bodyPr/>
        <a:lstStyle/>
        <a:p>
          <a:endParaRPr lang="en-US">
            <a:cs typeface="B Mitra" pitchFamily="2" charset="-78"/>
          </a:endParaRPr>
        </a:p>
      </dgm:t>
    </dgm:pt>
    <dgm:pt modelId="{DC875A39-BB1C-4B62-9CEF-DA71954EDEAC}" type="sibTrans" cxnId="{B3B2D37E-5D7D-4D58-ADAC-772777A75F00}">
      <dgm:prSet/>
      <dgm:spPr/>
      <dgm:t>
        <a:bodyPr/>
        <a:lstStyle/>
        <a:p>
          <a:endParaRPr lang="en-US">
            <a:cs typeface="B Mitra" pitchFamily="2" charset="-78"/>
          </a:endParaRPr>
        </a:p>
      </dgm:t>
    </dgm:pt>
    <dgm:pt modelId="{C3A79A9E-1D35-4B0F-B17F-A0FE1C47FD30}">
      <dgm:prSet/>
      <dgm:spPr/>
      <dgm:t>
        <a:bodyPr/>
        <a:lstStyle/>
        <a:p>
          <a:pPr rtl="1"/>
          <a:r>
            <a:rPr lang="fa-IR" smtClean="0">
              <a:cs typeface="B Mitra" pitchFamily="2" charset="-78"/>
            </a:rPr>
            <a:t>تأمین وجوه با هزینه‌ی پایین‌تر</a:t>
          </a:r>
          <a:endParaRPr lang="en-US">
            <a:cs typeface="B Mitra" pitchFamily="2" charset="-78"/>
          </a:endParaRPr>
        </a:p>
      </dgm:t>
    </dgm:pt>
    <dgm:pt modelId="{715363CE-DB22-4804-AFB0-934BBC36D759}" type="parTrans" cxnId="{247E90ED-45BC-4D09-8E5F-273ED17A5429}">
      <dgm:prSet/>
      <dgm:spPr/>
      <dgm:t>
        <a:bodyPr/>
        <a:lstStyle/>
        <a:p>
          <a:endParaRPr lang="en-US">
            <a:cs typeface="B Mitra" pitchFamily="2" charset="-78"/>
          </a:endParaRPr>
        </a:p>
      </dgm:t>
    </dgm:pt>
    <dgm:pt modelId="{DE8D2533-3146-446F-8FE4-5BCD4573F221}" type="sibTrans" cxnId="{247E90ED-45BC-4D09-8E5F-273ED17A5429}">
      <dgm:prSet/>
      <dgm:spPr/>
      <dgm:t>
        <a:bodyPr/>
        <a:lstStyle/>
        <a:p>
          <a:endParaRPr lang="en-US">
            <a:cs typeface="B Mitra" pitchFamily="2" charset="-78"/>
          </a:endParaRPr>
        </a:p>
      </dgm:t>
    </dgm:pt>
    <dgm:pt modelId="{38EDD436-32EB-4313-9D5B-AD286BA2DAC1}">
      <dgm:prSet/>
      <dgm:spPr/>
      <dgm:t>
        <a:bodyPr/>
        <a:lstStyle/>
        <a:p>
          <a:pPr rtl="1"/>
          <a:r>
            <a:rPr lang="fa-IR" smtClean="0">
              <a:cs typeface="B Mitra" pitchFamily="2" charset="-78"/>
            </a:rPr>
            <a:t>آزادسازی سرمایه به‌منظور تأمین الزامات کفایت سرمایه</a:t>
          </a:r>
          <a:endParaRPr lang="en-US">
            <a:cs typeface="B Mitra" pitchFamily="2" charset="-78"/>
          </a:endParaRPr>
        </a:p>
      </dgm:t>
    </dgm:pt>
    <dgm:pt modelId="{BD14BCC1-831C-49F1-B334-E0C4673A85B2}" type="parTrans" cxnId="{DA1DC933-EC1F-412A-B97E-694774664A99}">
      <dgm:prSet/>
      <dgm:spPr/>
      <dgm:t>
        <a:bodyPr/>
        <a:lstStyle/>
        <a:p>
          <a:endParaRPr lang="en-US">
            <a:cs typeface="B Mitra" pitchFamily="2" charset="-78"/>
          </a:endParaRPr>
        </a:p>
      </dgm:t>
    </dgm:pt>
    <dgm:pt modelId="{EE73E47A-F85C-43F3-801B-46CE9DA1BA8D}" type="sibTrans" cxnId="{DA1DC933-EC1F-412A-B97E-694774664A99}">
      <dgm:prSet/>
      <dgm:spPr/>
      <dgm:t>
        <a:bodyPr/>
        <a:lstStyle/>
        <a:p>
          <a:endParaRPr lang="en-US">
            <a:cs typeface="B Mitra" pitchFamily="2" charset="-78"/>
          </a:endParaRPr>
        </a:p>
      </dgm:t>
    </dgm:pt>
    <dgm:pt modelId="{24B039D2-C5F7-4E3F-BE0B-232B49C04DD5}">
      <dgm:prSet/>
      <dgm:spPr/>
      <dgm:t>
        <a:bodyPr/>
        <a:lstStyle/>
        <a:p>
          <a:pPr rtl="1"/>
          <a:r>
            <a:rPr lang="fa-IR" smtClean="0">
              <a:cs typeface="B Mitra" pitchFamily="2" charset="-78"/>
            </a:rPr>
            <a:t>تحصیل سرمایه‌گذاران جدید</a:t>
          </a:r>
          <a:endParaRPr lang="en-US">
            <a:cs typeface="B Mitra" pitchFamily="2" charset="-78"/>
          </a:endParaRPr>
        </a:p>
      </dgm:t>
    </dgm:pt>
    <dgm:pt modelId="{5401CE23-ECD8-46B2-A409-D7BC948EBA41}" type="parTrans" cxnId="{40EBB826-79D3-4C06-9015-FBD9A2712A4A}">
      <dgm:prSet/>
      <dgm:spPr/>
      <dgm:t>
        <a:bodyPr/>
        <a:lstStyle/>
        <a:p>
          <a:endParaRPr lang="en-US">
            <a:cs typeface="B Mitra" pitchFamily="2" charset="-78"/>
          </a:endParaRPr>
        </a:p>
      </dgm:t>
    </dgm:pt>
    <dgm:pt modelId="{F9BB502C-274D-46A5-A420-11872700935D}" type="sibTrans" cxnId="{40EBB826-79D3-4C06-9015-FBD9A2712A4A}">
      <dgm:prSet/>
      <dgm:spPr/>
      <dgm:t>
        <a:bodyPr/>
        <a:lstStyle/>
        <a:p>
          <a:endParaRPr lang="en-US">
            <a:cs typeface="B Mitra" pitchFamily="2" charset="-78"/>
          </a:endParaRPr>
        </a:p>
      </dgm:t>
    </dgm:pt>
    <dgm:pt modelId="{66763E2A-32A4-4E30-A7F0-BFF2424CCD9C}">
      <dgm:prSet/>
      <dgm:spPr/>
      <dgm:t>
        <a:bodyPr/>
        <a:lstStyle/>
        <a:p>
          <a:pPr rtl="1"/>
          <a:r>
            <a:rPr lang="fa-IR" smtClean="0">
              <a:cs typeface="B Mitra" pitchFamily="2" charset="-78"/>
            </a:rPr>
            <a:t>منبع تأمین مالی در هنگام استرس مالی</a:t>
          </a:r>
          <a:endParaRPr lang="en-US">
            <a:cs typeface="B Mitra" pitchFamily="2" charset="-78"/>
          </a:endParaRPr>
        </a:p>
      </dgm:t>
    </dgm:pt>
    <dgm:pt modelId="{8305EF69-70EA-4C70-A48C-1B7F3FE8EEF2}" type="parTrans" cxnId="{B93749AF-D643-43F3-8611-7D9B98E6B59C}">
      <dgm:prSet/>
      <dgm:spPr/>
      <dgm:t>
        <a:bodyPr/>
        <a:lstStyle/>
        <a:p>
          <a:endParaRPr lang="en-US">
            <a:cs typeface="B Mitra" pitchFamily="2" charset="-78"/>
          </a:endParaRPr>
        </a:p>
      </dgm:t>
    </dgm:pt>
    <dgm:pt modelId="{5FA8AEE5-6841-4161-8667-FBFDCA77D46E}" type="sibTrans" cxnId="{B93749AF-D643-43F3-8611-7D9B98E6B59C}">
      <dgm:prSet/>
      <dgm:spPr/>
      <dgm:t>
        <a:bodyPr/>
        <a:lstStyle/>
        <a:p>
          <a:endParaRPr lang="en-US">
            <a:cs typeface="B Mitra" pitchFamily="2" charset="-78"/>
          </a:endParaRPr>
        </a:p>
      </dgm:t>
    </dgm:pt>
    <dgm:pt modelId="{E3226C79-553B-4B49-AC29-929AF6FFA0CE}" type="pres">
      <dgm:prSet presAssocID="{8E296CA7-C152-4B66-BAE4-46EF3A1AE4F0}" presName="Name0" presStyleCnt="0">
        <dgm:presLayoutVars>
          <dgm:dir/>
          <dgm:animLvl val="lvl"/>
          <dgm:resizeHandles val="exact"/>
        </dgm:presLayoutVars>
      </dgm:prSet>
      <dgm:spPr/>
      <dgm:t>
        <a:bodyPr/>
        <a:lstStyle/>
        <a:p>
          <a:endParaRPr lang="en-US"/>
        </a:p>
      </dgm:t>
    </dgm:pt>
    <dgm:pt modelId="{90D276E2-FCE2-4DBB-AFDF-985CD3E6E324}" type="pres">
      <dgm:prSet presAssocID="{B556FACB-5618-443D-8F55-6C480564E0EB}" presName="composite" presStyleCnt="0"/>
      <dgm:spPr/>
    </dgm:pt>
    <dgm:pt modelId="{8D06BFA1-2C1E-4766-A7CB-ECC8F7E8D7B1}" type="pres">
      <dgm:prSet presAssocID="{B556FACB-5618-443D-8F55-6C480564E0EB}" presName="parTx" presStyleLbl="alignNode1" presStyleIdx="0" presStyleCnt="1">
        <dgm:presLayoutVars>
          <dgm:chMax val="0"/>
          <dgm:chPref val="0"/>
          <dgm:bulletEnabled val="1"/>
        </dgm:presLayoutVars>
      </dgm:prSet>
      <dgm:spPr/>
      <dgm:t>
        <a:bodyPr/>
        <a:lstStyle/>
        <a:p>
          <a:endParaRPr lang="en-US"/>
        </a:p>
      </dgm:t>
    </dgm:pt>
    <dgm:pt modelId="{8305525F-DB2F-4685-A292-68621906BB8A}" type="pres">
      <dgm:prSet presAssocID="{B556FACB-5618-443D-8F55-6C480564E0EB}" presName="desTx" presStyleLbl="alignAccFollowNode1" presStyleIdx="0" presStyleCnt="1">
        <dgm:presLayoutVars>
          <dgm:bulletEnabled val="1"/>
        </dgm:presLayoutVars>
      </dgm:prSet>
      <dgm:spPr/>
      <dgm:t>
        <a:bodyPr/>
        <a:lstStyle/>
        <a:p>
          <a:endParaRPr lang="en-US"/>
        </a:p>
      </dgm:t>
    </dgm:pt>
  </dgm:ptLst>
  <dgm:cxnLst>
    <dgm:cxn modelId="{40EBB826-79D3-4C06-9015-FBD9A2712A4A}" srcId="{B556FACB-5618-443D-8F55-6C480564E0EB}" destId="{24B039D2-C5F7-4E3F-BE0B-232B49C04DD5}" srcOrd="4" destOrd="0" parTransId="{5401CE23-ECD8-46B2-A409-D7BC948EBA41}" sibTransId="{F9BB502C-274D-46A5-A420-11872700935D}"/>
    <dgm:cxn modelId="{17760C33-ED5E-4DE3-9EF1-57B6726A969D}" type="presOf" srcId="{B556FACB-5618-443D-8F55-6C480564E0EB}" destId="{8D06BFA1-2C1E-4766-A7CB-ECC8F7E8D7B1}" srcOrd="0" destOrd="0" presId="urn:microsoft.com/office/officeart/2005/8/layout/hList1"/>
    <dgm:cxn modelId="{B93749AF-D643-43F3-8611-7D9B98E6B59C}" srcId="{B556FACB-5618-443D-8F55-6C480564E0EB}" destId="{66763E2A-32A4-4E30-A7F0-BFF2424CCD9C}" srcOrd="5" destOrd="0" parTransId="{8305EF69-70EA-4C70-A48C-1B7F3FE8EEF2}" sibTransId="{5FA8AEE5-6841-4161-8667-FBFDCA77D46E}"/>
    <dgm:cxn modelId="{B3B2D37E-5D7D-4D58-ADAC-772777A75F00}" srcId="{B556FACB-5618-443D-8F55-6C480564E0EB}" destId="{5111F0FE-38E6-4356-9D40-647EB64317B5}" srcOrd="1" destOrd="0" parTransId="{BCC89045-DC74-49E8-9C45-A74BE1E5D9DB}" sibTransId="{DC875A39-BB1C-4B62-9CEF-DA71954EDEAC}"/>
    <dgm:cxn modelId="{810D63F9-C899-44CD-A842-9230CACE39A5}" type="presOf" srcId="{BA3CF777-A8A3-49BA-86C5-3A9D9364D522}" destId="{8305525F-DB2F-4685-A292-68621906BB8A}" srcOrd="0" destOrd="0" presId="urn:microsoft.com/office/officeart/2005/8/layout/hList1"/>
    <dgm:cxn modelId="{6AB7155C-5DA0-4424-AD72-38F57359DBA0}" type="presOf" srcId="{38EDD436-32EB-4313-9D5B-AD286BA2DAC1}" destId="{8305525F-DB2F-4685-A292-68621906BB8A}" srcOrd="0" destOrd="3" presId="urn:microsoft.com/office/officeart/2005/8/layout/hList1"/>
    <dgm:cxn modelId="{5D7A6DC3-85B5-4180-A6EB-4D133E8E7EC2}" type="presOf" srcId="{8E296CA7-C152-4B66-BAE4-46EF3A1AE4F0}" destId="{E3226C79-553B-4B49-AC29-929AF6FFA0CE}" srcOrd="0" destOrd="0" presId="urn:microsoft.com/office/officeart/2005/8/layout/hList1"/>
    <dgm:cxn modelId="{BBCE4B9D-BBFA-4CDE-BB42-A3C36F9FFC9C}" type="presOf" srcId="{66763E2A-32A4-4E30-A7F0-BFF2424CCD9C}" destId="{8305525F-DB2F-4685-A292-68621906BB8A}" srcOrd="0" destOrd="5" presId="urn:microsoft.com/office/officeart/2005/8/layout/hList1"/>
    <dgm:cxn modelId="{86847A7B-1AA5-49D8-826E-D7FA6335FF19}" type="presOf" srcId="{24B039D2-C5F7-4E3F-BE0B-232B49C04DD5}" destId="{8305525F-DB2F-4685-A292-68621906BB8A}" srcOrd="0" destOrd="4" presId="urn:microsoft.com/office/officeart/2005/8/layout/hList1"/>
    <dgm:cxn modelId="{6BA596AF-6B5F-425A-B75F-1414AE3C80A8}" type="presOf" srcId="{C3A79A9E-1D35-4B0F-B17F-A0FE1C47FD30}" destId="{8305525F-DB2F-4685-A292-68621906BB8A}" srcOrd="0" destOrd="2" presId="urn:microsoft.com/office/officeart/2005/8/layout/hList1"/>
    <dgm:cxn modelId="{1CE89203-4918-4F0D-8D17-2F9B16100733}" srcId="{B556FACB-5618-443D-8F55-6C480564E0EB}" destId="{BA3CF777-A8A3-49BA-86C5-3A9D9364D522}" srcOrd="0" destOrd="0" parTransId="{F638E540-9486-42B0-A644-BFB993A54D77}" sibTransId="{BCF8F7FA-4F56-431C-B863-4969EC5BC51A}"/>
    <dgm:cxn modelId="{247E90ED-45BC-4D09-8E5F-273ED17A5429}" srcId="{B556FACB-5618-443D-8F55-6C480564E0EB}" destId="{C3A79A9E-1D35-4B0F-B17F-A0FE1C47FD30}" srcOrd="2" destOrd="0" parTransId="{715363CE-DB22-4804-AFB0-934BBC36D759}" sibTransId="{DE8D2533-3146-446F-8FE4-5BCD4573F221}"/>
    <dgm:cxn modelId="{C3A2736A-ED1F-498D-AD27-C8B4AE7F3A84}" srcId="{8E296CA7-C152-4B66-BAE4-46EF3A1AE4F0}" destId="{B556FACB-5618-443D-8F55-6C480564E0EB}" srcOrd="0" destOrd="0" parTransId="{2F5BB4CB-2D2C-4DBB-A20F-046E3CD71363}" sibTransId="{A36550A2-7F0A-49D8-A693-8843ACB94E14}"/>
    <dgm:cxn modelId="{CBE9D757-0FE5-476C-B6F4-BB5BA9658AB6}" type="presOf" srcId="{5111F0FE-38E6-4356-9D40-647EB64317B5}" destId="{8305525F-DB2F-4685-A292-68621906BB8A}" srcOrd="0" destOrd="1" presId="urn:microsoft.com/office/officeart/2005/8/layout/hList1"/>
    <dgm:cxn modelId="{DA1DC933-EC1F-412A-B97E-694774664A99}" srcId="{B556FACB-5618-443D-8F55-6C480564E0EB}" destId="{38EDD436-32EB-4313-9D5B-AD286BA2DAC1}" srcOrd="3" destOrd="0" parTransId="{BD14BCC1-831C-49F1-B334-E0C4673A85B2}" sibTransId="{EE73E47A-F85C-43F3-801B-46CE9DA1BA8D}"/>
    <dgm:cxn modelId="{4E49A025-E863-463F-BDB7-DFF535317E1E}" type="presParOf" srcId="{E3226C79-553B-4B49-AC29-929AF6FFA0CE}" destId="{90D276E2-FCE2-4DBB-AFDF-985CD3E6E324}" srcOrd="0" destOrd="0" presId="urn:microsoft.com/office/officeart/2005/8/layout/hList1"/>
    <dgm:cxn modelId="{1B36701C-E515-4839-BC42-3B1BC0E2384D}" type="presParOf" srcId="{90D276E2-FCE2-4DBB-AFDF-985CD3E6E324}" destId="{8D06BFA1-2C1E-4766-A7CB-ECC8F7E8D7B1}" srcOrd="0" destOrd="0" presId="urn:microsoft.com/office/officeart/2005/8/layout/hList1"/>
    <dgm:cxn modelId="{FF417076-AD35-48A5-90D7-2B70FCC656A5}" type="presParOf" srcId="{90D276E2-FCE2-4DBB-AFDF-985CD3E6E324}" destId="{8305525F-DB2F-4685-A292-68621906BB8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D79F184-CF82-40AF-B114-8E777B70F8A5}" type="doc">
      <dgm:prSet loTypeId="urn:microsoft.com/office/officeart/2005/8/layout/list1" loCatId="list" qsTypeId="urn:microsoft.com/office/officeart/2005/8/quickstyle/3d2" qsCatId="3D" csTypeId="urn:microsoft.com/office/officeart/2005/8/colors/accent2_1" csCatId="accent2"/>
      <dgm:spPr/>
      <dgm:t>
        <a:bodyPr/>
        <a:lstStyle/>
        <a:p>
          <a:endParaRPr lang="en-US"/>
        </a:p>
      </dgm:t>
    </dgm:pt>
    <dgm:pt modelId="{8FAB86D9-5BF6-441E-B55C-9CD028F3DD76}">
      <dgm:prSet/>
      <dgm:spPr/>
      <dgm:t>
        <a:bodyPr/>
        <a:lstStyle/>
        <a:p>
          <a:pPr algn="ctr" rtl="1"/>
          <a:r>
            <a:rPr lang="fa-IR" smtClean="0">
              <a:cs typeface="B Mitra" pitchFamily="2" charset="-78"/>
            </a:rPr>
            <a:t>تأمین مالی کسب‌وکارهای کوچک در کشورمان</a:t>
          </a:r>
          <a:endParaRPr lang="en-US">
            <a:cs typeface="B Mitra" pitchFamily="2" charset="-78"/>
          </a:endParaRPr>
        </a:p>
      </dgm:t>
    </dgm:pt>
    <dgm:pt modelId="{219F00BD-B9FE-49C9-8CAA-77F19AD8B880}" type="parTrans" cxnId="{6443E423-3882-4B5A-8D1A-A05C03D0EE9D}">
      <dgm:prSet/>
      <dgm:spPr/>
      <dgm:t>
        <a:bodyPr/>
        <a:lstStyle/>
        <a:p>
          <a:endParaRPr lang="en-US">
            <a:cs typeface="B Mitra" pitchFamily="2" charset="-78"/>
          </a:endParaRPr>
        </a:p>
      </dgm:t>
    </dgm:pt>
    <dgm:pt modelId="{E18F6D5D-8C82-4E95-A0ED-B1D122AA253B}" type="sibTrans" cxnId="{6443E423-3882-4B5A-8D1A-A05C03D0EE9D}">
      <dgm:prSet/>
      <dgm:spPr/>
      <dgm:t>
        <a:bodyPr/>
        <a:lstStyle/>
        <a:p>
          <a:endParaRPr lang="en-US">
            <a:cs typeface="B Mitra" pitchFamily="2" charset="-78"/>
          </a:endParaRPr>
        </a:p>
      </dgm:t>
    </dgm:pt>
    <dgm:pt modelId="{B65B61A7-71DD-4963-BB8F-24B9C86D5884}">
      <dgm:prSet/>
      <dgm:spPr/>
      <dgm:t>
        <a:bodyPr/>
        <a:lstStyle/>
        <a:p>
          <a:pPr rtl="1"/>
          <a:r>
            <a:rPr lang="fa-IR" smtClean="0">
              <a:cs typeface="B Mitra" pitchFamily="2" charset="-78"/>
            </a:rPr>
            <a:t>تبدیل به اوراق بهادار کردن قراردادهای واسپاری از طریق جذب منابع مالی برای شرکت‌های لیزینگ، مسیر تأمین مالی کسب‌وکارهای کوچک و متوسط را در کشورمان هموار می‌سازد.</a:t>
          </a:r>
          <a:endParaRPr lang="en-US">
            <a:cs typeface="B Mitra" pitchFamily="2" charset="-78"/>
          </a:endParaRPr>
        </a:p>
      </dgm:t>
    </dgm:pt>
    <dgm:pt modelId="{EE388E05-1A86-4613-A893-45F40097FA5B}" type="parTrans" cxnId="{6E92806B-6BA3-4AAD-B218-BCFF0500D898}">
      <dgm:prSet/>
      <dgm:spPr/>
      <dgm:t>
        <a:bodyPr/>
        <a:lstStyle/>
        <a:p>
          <a:endParaRPr lang="en-US">
            <a:cs typeface="B Mitra" pitchFamily="2" charset="-78"/>
          </a:endParaRPr>
        </a:p>
      </dgm:t>
    </dgm:pt>
    <dgm:pt modelId="{41AC7689-51D8-4459-AFB6-5C1FAF958B68}" type="sibTrans" cxnId="{6E92806B-6BA3-4AAD-B218-BCFF0500D898}">
      <dgm:prSet/>
      <dgm:spPr/>
      <dgm:t>
        <a:bodyPr/>
        <a:lstStyle/>
        <a:p>
          <a:endParaRPr lang="en-US">
            <a:cs typeface="B Mitra" pitchFamily="2" charset="-78"/>
          </a:endParaRPr>
        </a:p>
      </dgm:t>
    </dgm:pt>
    <dgm:pt modelId="{62EB78B0-DBB0-4553-A09C-B4D165EEA1F3}">
      <dgm:prSet/>
      <dgm:spPr/>
      <dgm:t>
        <a:bodyPr/>
        <a:lstStyle/>
        <a:p>
          <a:pPr algn="ctr" rtl="1"/>
          <a:r>
            <a:rPr lang="fa-IR" smtClean="0">
              <a:cs typeface="B Mitra" pitchFamily="2" charset="-78"/>
            </a:rPr>
            <a:t>توسعه‌ی بازار سرمایه</a:t>
          </a:r>
          <a:endParaRPr lang="en-US">
            <a:cs typeface="B Mitra" pitchFamily="2" charset="-78"/>
          </a:endParaRPr>
        </a:p>
      </dgm:t>
    </dgm:pt>
    <dgm:pt modelId="{3CD18E80-BCA6-42A0-9224-8AED1D5BE1B1}" type="parTrans" cxnId="{A41E26E4-FA05-48E9-A9F8-508199BD30E1}">
      <dgm:prSet/>
      <dgm:spPr/>
      <dgm:t>
        <a:bodyPr/>
        <a:lstStyle/>
        <a:p>
          <a:endParaRPr lang="en-US">
            <a:cs typeface="B Mitra" pitchFamily="2" charset="-78"/>
          </a:endParaRPr>
        </a:p>
      </dgm:t>
    </dgm:pt>
    <dgm:pt modelId="{947D390A-4493-40F6-9AC5-2FD7C6A2886C}" type="sibTrans" cxnId="{A41E26E4-FA05-48E9-A9F8-508199BD30E1}">
      <dgm:prSet/>
      <dgm:spPr/>
      <dgm:t>
        <a:bodyPr/>
        <a:lstStyle/>
        <a:p>
          <a:endParaRPr lang="en-US">
            <a:cs typeface="B Mitra" pitchFamily="2" charset="-78"/>
          </a:endParaRPr>
        </a:p>
      </dgm:t>
    </dgm:pt>
    <dgm:pt modelId="{28487AA2-33DF-40C8-ABC8-5AB8E7161B63}">
      <dgm:prSet/>
      <dgm:spPr/>
      <dgm:t>
        <a:bodyPr/>
        <a:lstStyle/>
        <a:p>
          <a:pPr rtl="1"/>
          <a:r>
            <a:rPr lang="fa-IR" smtClean="0">
              <a:cs typeface="B Mitra" pitchFamily="2" charset="-78"/>
            </a:rPr>
            <a:t>تبدیل به اوراق بهادار کردن قراردادهای واسپاری ابزار مالی جدیدی را روانه‌ی بازار سرمایه‌ی کشور می‌کند. ابزاری که می‌تواند در توسعه‌ی بازار سرمایه و در نتیجه‌ی افزایش پایه‌ی سرمایه‌ی بازارهای مالی نقش‌آفرین باشد.</a:t>
          </a:r>
          <a:endParaRPr lang="en-US">
            <a:cs typeface="B Mitra" pitchFamily="2" charset="-78"/>
          </a:endParaRPr>
        </a:p>
      </dgm:t>
    </dgm:pt>
    <dgm:pt modelId="{8939B697-808D-434E-B94E-A016244CA81D}" type="parTrans" cxnId="{13F425C3-2924-4C13-9B14-8876175790BF}">
      <dgm:prSet/>
      <dgm:spPr/>
      <dgm:t>
        <a:bodyPr/>
        <a:lstStyle/>
        <a:p>
          <a:endParaRPr lang="en-US">
            <a:cs typeface="B Mitra" pitchFamily="2" charset="-78"/>
          </a:endParaRPr>
        </a:p>
      </dgm:t>
    </dgm:pt>
    <dgm:pt modelId="{11496CA2-822F-4436-8416-0A84C839E8EB}" type="sibTrans" cxnId="{13F425C3-2924-4C13-9B14-8876175790BF}">
      <dgm:prSet/>
      <dgm:spPr/>
      <dgm:t>
        <a:bodyPr/>
        <a:lstStyle/>
        <a:p>
          <a:endParaRPr lang="en-US">
            <a:cs typeface="B Mitra" pitchFamily="2" charset="-78"/>
          </a:endParaRPr>
        </a:p>
      </dgm:t>
    </dgm:pt>
    <dgm:pt modelId="{3386972E-E172-4EF1-A592-4BB949A0D2C2}" type="pres">
      <dgm:prSet presAssocID="{2D79F184-CF82-40AF-B114-8E777B70F8A5}" presName="linear" presStyleCnt="0">
        <dgm:presLayoutVars>
          <dgm:dir/>
          <dgm:animLvl val="lvl"/>
          <dgm:resizeHandles val="exact"/>
        </dgm:presLayoutVars>
      </dgm:prSet>
      <dgm:spPr/>
      <dgm:t>
        <a:bodyPr/>
        <a:lstStyle/>
        <a:p>
          <a:endParaRPr lang="en-US"/>
        </a:p>
      </dgm:t>
    </dgm:pt>
    <dgm:pt modelId="{F6B66017-DBF7-4D27-A51D-922393515584}" type="pres">
      <dgm:prSet presAssocID="{8FAB86D9-5BF6-441E-B55C-9CD028F3DD76}" presName="parentLin" presStyleCnt="0"/>
      <dgm:spPr/>
    </dgm:pt>
    <dgm:pt modelId="{93A65FC9-8FB8-4E9B-B17B-9F3715C738CD}" type="pres">
      <dgm:prSet presAssocID="{8FAB86D9-5BF6-441E-B55C-9CD028F3DD76}" presName="parentLeftMargin" presStyleLbl="node1" presStyleIdx="0" presStyleCnt="2"/>
      <dgm:spPr/>
      <dgm:t>
        <a:bodyPr/>
        <a:lstStyle/>
        <a:p>
          <a:endParaRPr lang="en-US"/>
        </a:p>
      </dgm:t>
    </dgm:pt>
    <dgm:pt modelId="{D7F225A0-3EB6-41BC-958E-7D6D03330894}" type="pres">
      <dgm:prSet presAssocID="{8FAB86D9-5BF6-441E-B55C-9CD028F3DD76}" presName="parentText" presStyleLbl="node1" presStyleIdx="0" presStyleCnt="2">
        <dgm:presLayoutVars>
          <dgm:chMax val="0"/>
          <dgm:bulletEnabled val="1"/>
        </dgm:presLayoutVars>
      </dgm:prSet>
      <dgm:spPr/>
      <dgm:t>
        <a:bodyPr/>
        <a:lstStyle/>
        <a:p>
          <a:endParaRPr lang="en-US"/>
        </a:p>
      </dgm:t>
    </dgm:pt>
    <dgm:pt modelId="{3DDA9072-B965-42CF-8B52-C3A871AB075F}" type="pres">
      <dgm:prSet presAssocID="{8FAB86D9-5BF6-441E-B55C-9CD028F3DD76}" presName="negativeSpace" presStyleCnt="0"/>
      <dgm:spPr/>
    </dgm:pt>
    <dgm:pt modelId="{DDAC6579-234B-4544-B8B5-F5A7082571CE}" type="pres">
      <dgm:prSet presAssocID="{8FAB86D9-5BF6-441E-B55C-9CD028F3DD76}" presName="childText" presStyleLbl="conFgAcc1" presStyleIdx="0" presStyleCnt="2">
        <dgm:presLayoutVars>
          <dgm:bulletEnabled val="1"/>
        </dgm:presLayoutVars>
      </dgm:prSet>
      <dgm:spPr/>
      <dgm:t>
        <a:bodyPr/>
        <a:lstStyle/>
        <a:p>
          <a:endParaRPr lang="en-US"/>
        </a:p>
      </dgm:t>
    </dgm:pt>
    <dgm:pt modelId="{88B96583-96A0-45ED-A5AB-61CDFA421949}" type="pres">
      <dgm:prSet presAssocID="{E18F6D5D-8C82-4E95-A0ED-B1D122AA253B}" presName="spaceBetweenRectangles" presStyleCnt="0"/>
      <dgm:spPr/>
    </dgm:pt>
    <dgm:pt modelId="{B107DEA9-BF56-4A58-8830-842E32E1BDB9}" type="pres">
      <dgm:prSet presAssocID="{62EB78B0-DBB0-4553-A09C-B4D165EEA1F3}" presName="parentLin" presStyleCnt="0"/>
      <dgm:spPr/>
    </dgm:pt>
    <dgm:pt modelId="{163B5807-BB2F-4BB4-88F8-8A985AF62A8B}" type="pres">
      <dgm:prSet presAssocID="{62EB78B0-DBB0-4553-A09C-B4D165EEA1F3}" presName="parentLeftMargin" presStyleLbl="node1" presStyleIdx="0" presStyleCnt="2"/>
      <dgm:spPr/>
      <dgm:t>
        <a:bodyPr/>
        <a:lstStyle/>
        <a:p>
          <a:endParaRPr lang="en-US"/>
        </a:p>
      </dgm:t>
    </dgm:pt>
    <dgm:pt modelId="{93FA89DE-1A59-408B-9DF6-60268B2AEDE0}" type="pres">
      <dgm:prSet presAssocID="{62EB78B0-DBB0-4553-A09C-B4D165EEA1F3}" presName="parentText" presStyleLbl="node1" presStyleIdx="1" presStyleCnt="2">
        <dgm:presLayoutVars>
          <dgm:chMax val="0"/>
          <dgm:bulletEnabled val="1"/>
        </dgm:presLayoutVars>
      </dgm:prSet>
      <dgm:spPr/>
      <dgm:t>
        <a:bodyPr/>
        <a:lstStyle/>
        <a:p>
          <a:endParaRPr lang="en-US"/>
        </a:p>
      </dgm:t>
    </dgm:pt>
    <dgm:pt modelId="{23CD73AB-C252-45D3-8764-AD314A0AEC9A}" type="pres">
      <dgm:prSet presAssocID="{62EB78B0-DBB0-4553-A09C-B4D165EEA1F3}" presName="negativeSpace" presStyleCnt="0"/>
      <dgm:spPr/>
    </dgm:pt>
    <dgm:pt modelId="{D725CF7D-EDEA-4707-9859-C5F6A68C7EE5}" type="pres">
      <dgm:prSet presAssocID="{62EB78B0-DBB0-4553-A09C-B4D165EEA1F3}" presName="childText" presStyleLbl="conFgAcc1" presStyleIdx="1" presStyleCnt="2">
        <dgm:presLayoutVars>
          <dgm:bulletEnabled val="1"/>
        </dgm:presLayoutVars>
      </dgm:prSet>
      <dgm:spPr/>
      <dgm:t>
        <a:bodyPr/>
        <a:lstStyle/>
        <a:p>
          <a:endParaRPr lang="en-US"/>
        </a:p>
      </dgm:t>
    </dgm:pt>
  </dgm:ptLst>
  <dgm:cxnLst>
    <dgm:cxn modelId="{B379F69E-1086-4FE1-9FC8-C9FE67007C3C}" type="presOf" srcId="{62EB78B0-DBB0-4553-A09C-B4D165EEA1F3}" destId="{163B5807-BB2F-4BB4-88F8-8A985AF62A8B}" srcOrd="0" destOrd="0" presId="urn:microsoft.com/office/officeart/2005/8/layout/list1"/>
    <dgm:cxn modelId="{02F5E5C2-8DBB-405F-9A7E-9FD2B2340F21}" type="presOf" srcId="{62EB78B0-DBB0-4553-A09C-B4D165EEA1F3}" destId="{93FA89DE-1A59-408B-9DF6-60268B2AEDE0}" srcOrd="1" destOrd="0" presId="urn:microsoft.com/office/officeart/2005/8/layout/list1"/>
    <dgm:cxn modelId="{15F26DA5-936C-4646-B119-A0F50512F501}" type="presOf" srcId="{2D79F184-CF82-40AF-B114-8E777B70F8A5}" destId="{3386972E-E172-4EF1-A592-4BB949A0D2C2}" srcOrd="0" destOrd="0" presId="urn:microsoft.com/office/officeart/2005/8/layout/list1"/>
    <dgm:cxn modelId="{63381273-E436-408C-A9EE-8AAD8019A875}" type="presOf" srcId="{8FAB86D9-5BF6-441E-B55C-9CD028F3DD76}" destId="{D7F225A0-3EB6-41BC-958E-7D6D03330894}" srcOrd="1" destOrd="0" presId="urn:microsoft.com/office/officeart/2005/8/layout/list1"/>
    <dgm:cxn modelId="{6E92806B-6BA3-4AAD-B218-BCFF0500D898}" srcId="{8FAB86D9-5BF6-441E-B55C-9CD028F3DD76}" destId="{B65B61A7-71DD-4963-BB8F-24B9C86D5884}" srcOrd="0" destOrd="0" parTransId="{EE388E05-1A86-4613-A893-45F40097FA5B}" sibTransId="{41AC7689-51D8-4459-AFB6-5C1FAF958B68}"/>
    <dgm:cxn modelId="{6737233B-A12A-4DA9-AC05-9F5FC3647412}" type="presOf" srcId="{28487AA2-33DF-40C8-ABC8-5AB8E7161B63}" destId="{D725CF7D-EDEA-4707-9859-C5F6A68C7EE5}" srcOrd="0" destOrd="0" presId="urn:microsoft.com/office/officeart/2005/8/layout/list1"/>
    <dgm:cxn modelId="{A41E26E4-FA05-48E9-A9F8-508199BD30E1}" srcId="{2D79F184-CF82-40AF-B114-8E777B70F8A5}" destId="{62EB78B0-DBB0-4553-A09C-B4D165EEA1F3}" srcOrd="1" destOrd="0" parTransId="{3CD18E80-BCA6-42A0-9224-8AED1D5BE1B1}" sibTransId="{947D390A-4493-40F6-9AC5-2FD7C6A2886C}"/>
    <dgm:cxn modelId="{6443E423-3882-4B5A-8D1A-A05C03D0EE9D}" srcId="{2D79F184-CF82-40AF-B114-8E777B70F8A5}" destId="{8FAB86D9-5BF6-441E-B55C-9CD028F3DD76}" srcOrd="0" destOrd="0" parTransId="{219F00BD-B9FE-49C9-8CAA-77F19AD8B880}" sibTransId="{E18F6D5D-8C82-4E95-A0ED-B1D122AA253B}"/>
    <dgm:cxn modelId="{B86BA2F8-2C58-4BC2-9723-E03B546A32C9}" type="presOf" srcId="{B65B61A7-71DD-4963-BB8F-24B9C86D5884}" destId="{DDAC6579-234B-4544-B8B5-F5A7082571CE}" srcOrd="0" destOrd="0" presId="urn:microsoft.com/office/officeart/2005/8/layout/list1"/>
    <dgm:cxn modelId="{8D89C84C-5A66-4D35-82BA-4E3410F4A56B}" type="presOf" srcId="{8FAB86D9-5BF6-441E-B55C-9CD028F3DD76}" destId="{93A65FC9-8FB8-4E9B-B17B-9F3715C738CD}" srcOrd="0" destOrd="0" presId="urn:microsoft.com/office/officeart/2005/8/layout/list1"/>
    <dgm:cxn modelId="{13F425C3-2924-4C13-9B14-8876175790BF}" srcId="{62EB78B0-DBB0-4553-A09C-B4D165EEA1F3}" destId="{28487AA2-33DF-40C8-ABC8-5AB8E7161B63}" srcOrd="0" destOrd="0" parTransId="{8939B697-808D-434E-B94E-A016244CA81D}" sibTransId="{11496CA2-822F-4436-8416-0A84C839E8EB}"/>
    <dgm:cxn modelId="{1B5F791E-12E6-4D13-9596-54C36D8FE2AA}" type="presParOf" srcId="{3386972E-E172-4EF1-A592-4BB949A0D2C2}" destId="{F6B66017-DBF7-4D27-A51D-922393515584}" srcOrd="0" destOrd="0" presId="urn:microsoft.com/office/officeart/2005/8/layout/list1"/>
    <dgm:cxn modelId="{F11A0172-C060-4A8A-AF83-F6B86EB244F1}" type="presParOf" srcId="{F6B66017-DBF7-4D27-A51D-922393515584}" destId="{93A65FC9-8FB8-4E9B-B17B-9F3715C738CD}" srcOrd="0" destOrd="0" presId="urn:microsoft.com/office/officeart/2005/8/layout/list1"/>
    <dgm:cxn modelId="{1C480FA3-ED6A-48A5-BDCC-B7975005A228}" type="presParOf" srcId="{F6B66017-DBF7-4D27-A51D-922393515584}" destId="{D7F225A0-3EB6-41BC-958E-7D6D03330894}" srcOrd="1" destOrd="0" presId="urn:microsoft.com/office/officeart/2005/8/layout/list1"/>
    <dgm:cxn modelId="{3EBB8086-3889-4F91-94C5-F90B2DB71E9D}" type="presParOf" srcId="{3386972E-E172-4EF1-A592-4BB949A0D2C2}" destId="{3DDA9072-B965-42CF-8B52-C3A871AB075F}" srcOrd="1" destOrd="0" presId="urn:microsoft.com/office/officeart/2005/8/layout/list1"/>
    <dgm:cxn modelId="{94CDC2D4-5FE8-4E0C-AB6F-E0460AB16F54}" type="presParOf" srcId="{3386972E-E172-4EF1-A592-4BB949A0D2C2}" destId="{DDAC6579-234B-4544-B8B5-F5A7082571CE}" srcOrd="2" destOrd="0" presId="urn:microsoft.com/office/officeart/2005/8/layout/list1"/>
    <dgm:cxn modelId="{C9CA4617-83E8-4E66-BBCD-F89758A0D608}" type="presParOf" srcId="{3386972E-E172-4EF1-A592-4BB949A0D2C2}" destId="{88B96583-96A0-45ED-A5AB-61CDFA421949}" srcOrd="3" destOrd="0" presId="urn:microsoft.com/office/officeart/2005/8/layout/list1"/>
    <dgm:cxn modelId="{9D5EE0A3-8FD2-48CC-8DE0-F30623D9C165}" type="presParOf" srcId="{3386972E-E172-4EF1-A592-4BB949A0D2C2}" destId="{B107DEA9-BF56-4A58-8830-842E32E1BDB9}" srcOrd="4" destOrd="0" presId="urn:microsoft.com/office/officeart/2005/8/layout/list1"/>
    <dgm:cxn modelId="{D8CEBC78-881E-44DA-9DAA-41CD853C5C6D}" type="presParOf" srcId="{B107DEA9-BF56-4A58-8830-842E32E1BDB9}" destId="{163B5807-BB2F-4BB4-88F8-8A985AF62A8B}" srcOrd="0" destOrd="0" presId="urn:microsoft.com/office/officeart/2005/8/layout/list1"/>
    <dgm:cxn modelId="{4278F621-892C-49D9-B0DF-4A4F59ADA047}" type="presParOf" srcId="{B107DEA9-BF56-4A58-8830-842E32E1BDB9}" destId="{93FA89DE-1A59-408B-9DF6-60268B2AEDE0}" srcOrd="1" destOrd="0" presId="urn:microsoft.com/office/officeart/2005/8/layout/list1"/>
    <dgm:cxn modelId="{B8F3E0AD-82CC-4EB9-82B1-B900B80EB5DD}" type="presParOf" srcId="{3386972E-E172-4EF1-A592-4BB949A0D2C2}" destId="{23CD73AB-C252-45D3-8764-AD314A0AEC9A}" srcOrd="5" destOrd="0" presId="urn:microsoft.com/office/officeart/2005/8/layout/list1"/>
    <dgm:cxn modelId="{781E96A2-B3C4-4E32-B005-5069C8FC92F0}" type="presParOf" srcId="{3386972E-E172-4EF1-A592-4BB949A0D2C2}" destId="{D725CF7D-EDEA-4707-9859-C5F6A68C7EE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FC6E8E-F766-47A4-A324-5AAB6188CFA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511FC4CF-B4B9-461C-99AF-594BB529611A}">
      <dgm:prSet/>
      <dgm:spPr/>
      <dgm:t>
        <a:bodyPr/>
        <a:lstStyle/>
        <a:p>
          <a:pPr rtl="1"/>
          <a:r>
            <a:rPr lang="fa-IR" b="1" dirty="0" smtClean="0">
              <a:cs typeface="B Mitra" pitchFamily="2" charset="-78"/>
            </a:rPr>
            <a:t>حفظ مالکیت دارایی‌ها</a:t>
          </a:r>
          <a:endParaRPr lang="en-US" b="1" dirty="0">
            <a:cs typeface="B Mitra" pitchFamily="2" charset="-78"/>
          </a:endParaRPr>
        </a:p>
      </dgm:t>
    </dgm:pt>
    <dgm:pt modelId="{161F3FF8-CCBF-43F5-81BD-2CE7C7F6C578}" type="parTrans" cxnId="{336F9AD5-4E17-426C-84EA-9F0A4B517E86}">
      <dgm:prSet/>
      <dgm:spPr/>
      <dgm:t>
        <a:bodyPr/>
        <a:lstStyle/>
        <a:p>
          <a:endParaRPr lang="en-US">
            <a:cs typeface="B Mitra" pitchFamily="2" charset="-78"/>
          </a:endParaRPr>
        </a:p>
      </dgm:t>
    </dgm:pt>
    <dgm:pt modelId="{9A2EA2E7-0600-43C9-B075-869972EC5827}" type="sibTrans" cxnId="{336F9AD5-4E17-426C-84EA-9F0A4B517E86}">
      <dgm:prSet/>
      <dgm:spPr/>
      <dgm:t>
        <a:bodyPr/>
        <a:lstStyle/>
        <a:p>
          <a:endParaRPr lang="en-US">
            <a:cs typeface="B Mitra" pitchFamily="2" charset="-78"/>
          </a:endParaRPr>
        </a:p>
      </dgm:t>
    </dgm:pt>
    <dgm:pt modelId="{C82912FB-1D02-46F9-BC0B-4CB1EB497DC4}">
      <dgm:prSet/>
      <dgm:spPr/>
      <dgm:t>
        <a:bodyPr/>
        <a:lstStyle/>
        <a:p>
          <a:pPr algn="justLow" rtl="1"/>
          <a:r>
            <a:rPr lang="fa-IR" dirty="0" smtClean="0">
              <a:cs typeface="B Mitra" pitchFamily="2" charset="-78"/>
            </a:rPr>
            <a:t>شرکت‌های لیزینگ مالکیت دارایی‌های واسپاری شده را حفظ می‌کنند و بنابراین قادرند در صورت نکول مشتریان به سادگی آن دارایی‌ها را به تصرف خود درآورند. </a:t>
          </a:r>
          <a:endParaRPr lang="en-US" dirty="0">
            <a:cs typeface="B Mitra" pitchFamily="2" charset="-78"/>
          </a:endParaRPr>
        </a:p>
      </dgm:t>
    </dgm:pt>
    <dgm:pt modelId="{0B716BD9-230C-4C9E-8E5E-45E100AFE3A0}" type="parTrans" cxnId="{F055FD31-D3A7-4401-AD86-082F89774A1C}">
      <dgm:prSet/>
      <dgm:spPr/>
      <dgm:t>
        <a:bodyPr/>
        <a:lstStyle/>
        <a:p>
          <a:endParaRPr lang="en-US">
            <a:cs typeface="B Mitra" pitchFamily="2" charset="-78"/>
          </a:endParaRPr>
        </a:p>
      </dgm:t>
    </dgm:pt>
    <dgm:pt modelId="{5563FA55-331C-4C42-82E9-B1E031676AD9}" type="sibTrans" cxnId="{F055FD31-D3A7-4401-AD86-082F89774A1C}">
      <dgm:prSet/>
      <dgm:spPr/>
      <dgm:t>
        <a:bodyPr/>
        <a:lstStyle/>
        <a:p>
          <a:endParaRPr lang="en-US">
            <a:cs typeface="B Mitra" pitchFamily="2" charset="-78"/>
          </a:endParaRPr>
        </a:p>
      </dgm:t>
    </dgm:pt>
    <dgm:pt modelId="{18A4B7DC-BD39-437B-8718-30B953C598CC}">
      <dgm:prSet/>
      <dgm:spPr/>
      <dgm:t>
        <a:bodyPr/>
        <a:lstStyle/>
        <a:p>
          <a:pPr rtl="1"/>
          <a:r>
            <a:rPr lang="fa-IR" b="1" dirty="0" smtClean="0">
              <a:cs typeface="B Mitra" pitchFamily="2" charset="-78"/>
            </a:rPr>
            <a:t>مزایای مالیاتی</a:t>
          </a:r>
          <a:endParaRPr lang="en-US" b="1" dirty="0">
            <a:cs typeface="B Mitra" pitchFamily="2" charset="-78"/>
          </a:endParaRPr>
        </a:p>
      </dgm:t>
    </dgm:pt>
    <dgm:pt modelId="{AEBFB875-514E-4219-B7B5-C41F2ABF8A96}" type="parTrans" cxnId="{1FD25989-DD03-4746-9599-42797F13047F}">
      <dgm:prSet/>
      <dgm:spPr/>
      <dgm:t>
        <a:bodyPr/>
        <a:lstStyle/>
        <a:p>
          <a:endParaRPr lang="en-US">
            <a:cs typeface="B Mitra" pitchFamily="2" charset="-78"/>
          </a:endParaRPr>
        </a:p>
      </dgm:t>
    </dgm:pt>
    <dgm:pt modelId="{0CA73CA0-9556-4579-94D9-231CF4819045}" type="sibTrans" cxnId="{1FD25989-DD03-4746-9599-42797F13047F}">
      <dgm:prSet/>
      <dgm:spPr/>
      <dgm:t>
        <a:bodyPr/>
        <a:lstStyle/>
        <a:p>
          <a:endParaRPr lang="en-US">
            <a:cs typeface="B Mitra" pitchFamily="2" charset="-78"/>
          </a:endParaRPr>
        </a:p>
      </dgm:t>
    </dgm:pt>
    <dgm:pt modelId="{BDC102A6-C5D8-405B-BBD4-DB254DB4CF8D}">
      <dgm:prSet/>
      <dgm:spPr/>
      <dgm:t>
        <a:bodyPr/>
        <a:lstStyle/>
        <a:p>
          <a:pPr algn="justLow" rtl="1"/>
          <a:r>
            <a:rPr lang="fa-IR" dirty="0" smtClean="0">
              <a:cs typeface="B Mitra" pitchFamily="2" charset="-78"/>
            </a:rPr>
            <a:t>شرکت‌های لیزینگ به دلیل سرمایه‌گذاری در دارایی‌های ثابت و تجهیزات مولد از مزایای مالیاتی برخوردارند. </a:t>
          </a:r>
          <a:endParaRPr lang="en-US" dirty="0">
            <a:cs typeface="B Mitra" pitchFamily="2" charset="-78"/>
          </a:endParaRPr>
        </a:p>
      </dgm:t>
    </dgm:pt>
    <dgm:pt modelId="{8DC27E36-884E-47D0-A020-94AE539A2C28}" type="parTrans" cxnId="{04E95A34-D8CC-499D-A9AF-5FB534F9B4C7}">
      <dgm:prSet/>
      <dgm:spPr/>
      <dgm:t>
        <a:bodyPr/>
        <a:lstStyle/>
        <a:p>
          <a:endParaRPr lang="en-US">
            <a:cs typeface="B Mitra" pitchFamily="2" charset="-78"/>
          </a:endParaRPr>
        </a:p>
      </dgm:t>
    </dgm:pt>
    <dgm:pt modelId="{7231E6BD-6F2C-4242-9AA8-F66F272EF74E}" type="sibTrans" cxnId="{04E95A34-D8CC-499D-A9AF-5FB534F9B4C7}">
      <dgm:prSet/>
      <dgm:spPr/>
      <dgm:t>
        <a:bodyPr/>
        <a:lstStyle/>
        <a:p>
          <a:endParaRPr lang="en-US">
            <a:cs typeface="B Mitra" pitchFamily="2" charset="-78"/>
          </a:endParaRPr>
        </a:p>
      </dgm:t>
    </dgm:pt>
    <dgm:pt modelId="{C557E12F-1B48-4DE5-8191-C2667E3AE4A8}">
      <dgm:prSet/>
      <dgm:spPr/>
      <dgm:t>
        <a:bodyPr/>
        <a:lstStyle/>
        <a:p>
          <a:pPr rtl="1"/>
          <a:r>
            <a:rPr lang="fa-IR" b="1" dirty="0" smtClean="0">
              <a:cs typeface="B Mitra" pitchFamily="2" charset="-78"/>
            </a:rPr>
            <a:t>تمرکز و تخصص</a:t>
          </a:r>
          <a:endParaRPr lang="en-US" b="1" dirty="0">
            <a:cs typeface="B Mitra" pitchFamily="2" charset="-78"/>
          </a:endParaRPr>
        </a:p>
      </dgm:t>
    </dgm:pt>
    <dgm:pt modelId="{8A4498C2-511B-477F-A449-A721944096F1}" type="parTrans" cxnId="{8DE96A2D-894C-469E-B20D-20A4163F40DC}">
      <dgm:prSet/>
      <dgm:spPr/>
      <dgm:t>
        <a:bodyPr/>
        <a:lstStyle/>
        <a:p>
          <a:endParaRPr lang="en-US">
            <a:cs typeface="B Mitra" pitchFamily="2" charset="-78"/>
          </a:endParaRPr>
        </a:p>
      </dgm:t>
    </dgm:pt>
    <dgm:pt modelId="{B37D1205-3DCB-4134-A856-D48D13F4FDC9}" type="sibTrans" cxnId="{8DE96A2D-894C-469E-B20D-20A4163F40DC}">
      <dgm:prSet/>
      <dgm:spPr/>
      <dgm:t>
        <a:bodyPr/>
        <a:lstStyle/>
        <a:p>
          <a:endParaRPr lang="en-US">
            <a:cs typeface="B Mitra" pitchFamily="2" charset="-78"/>
          </a:endParaRPr>
        </a:p>
      </dgm:t>
    </dgm:pt>
    <dgm:pt modelId="{F8054C6D-533B-4E73-85FA-DD7C31316190}">
      <dgm:prSet/>
      <dgm:spPr/>
      <dgm:t>
        <a:bodyPr/>
        <a:lstStyle/>
        <a:p>
          <a:pPr algn="justLow" rtl="1"/>
          <a:r>
            <a:rPr lang="fa-IR" dirty="0" smtClean="0">
              <a:cs typeface="B Mitra" pitchFamily="2" charset="-78"/>
            </a:rPr>
            <a:t>شرکت‌های لیزینگ در مقایسه با بانک‌های تجاری خدمات مالی محدودتری ارائه می‌کنند و از این جهت تمرکز بیشتری بر کسب‌وکار خود دارند. </a:t>
          </a:r>
          <a:endParaRPr lang="en-US" dirty="0">
            <a:cs typeface="B Mitra" pitchFamily="2" charset="-78"/>
          </a:endParaRPr>
        </a:p>
      </dgm:t>
    </dgm:pt>
    <dgm:pt modelId="{929C3C59-7196-44E1-97A4-63566331B636}" type="parTrans" cxnId="{2B2CDB57-B390-455F-91ED-AB7055E8A4E4}">
      <dgm:prSet/>
      <dgm:spPr/>
      <dgm:t>
        <a:bodyPr/>
        <a:lstStyle/>
        <a:p>
          <a:endParaRPr lang="en-US">
            <a:cs typeface="B Mitra" pitchFamily="2" charset="-78"/>
          </a:endParaRPr>
        </a:p>
      </dgm:t>
    </dgm:pt>
    <dgm:pt modelId="{59134398-211D-4DAE-AEE1-FD48FC382479}" type="sibTrans" cxnId="{2B2CDB57-B390-455F-91ED-AB7055E8A4E4}">
      <dgm:prSet/>
      <dgm:spPr/>
      <dgm:t>
        <a:bodyPr/>
        <a:lstStyle/>
        <a:p>
          <a:endParaRPr lang="en-US">
            <a:cs typeface="B Mitra" pitchFamily="2" charset="-78"/>
          </a:endParaRPr>
        </a:p>
      </dgm:t>
    </dgm:pt>
    <dgm:pt modelId="{A21CEBBD-04D0-49FA-A2CE-F7E3FB6B2154}">
      <dgm:prSet/>
      <dgm:spPr/>
      <dgm:t>
        <a:bodyPr/>
        <a:lstStyle/>
        <a:p>
          <a:pPr rtl="1"/>
          <a:r>
            <a:rPr lang="fa-IR" b="1" dirty="0" smtClean="0">
              <a:cs typeface="B Mitra" pitchFamily="2" charset="-78"/>
            </a:rPr>
            <a:t>الزامات قانونی کمتر</a:t>
          </a:r>
          <a:endParaRPr lang="en-US" b="1" dirty="0">
            <a:cs typeface="B Mitra" pitchFamily="2" charset="-78"/>
          </a:endParaRPr>
        </a:p>
      </dgm:t>
    </dgm:pt>
    <dgm:pt modelId="{6C9BF95D-FA52-4D47-993D-2D56E0AA258D}" type="parTrans" cxnId="{549972EA-C9D3-4679-BCC0-0D03F34F54E2}">
      <dgm:prSet/>
      <dgm:spPr/>
      <dgm:t>
        <a:bodyPr/>
        <a:lstStyle/>
        <a:p>
          <a:endParaRPr lang="en-US">
            <a:cs typeface="B Mitra" pitchFamily="2" charset="-78"/>
          </a:endParaRPr>
        </a:p>
      </dgm:t>
    </dgm:pt>
    <dgm:pt modelId="{FB902CAC-6D47-4920-9CE3-DAB6F6D9DADE}" type="sibTrans" cxnId="{549972EA-C9D3-4679-BCC0-0D03F34F54E2}">
      <dgm:prSet/>
      <dgm:spPr/>
      <dgm:t>
        <a:bodyPr/>
        <a:lstStyle/>
        <a:p>
          <a:endParaRPr lang="en-US">
            <a:cs typeface="B Mitra" pitchFamily="2" charset="-78"/>
          </a:endParaRPr>
        </a:p>
      </dgm:t>
    </dgm:pt>
    <dgm:pt modelId="{1B8E0447-4C66-4B47-A623-859A9836E7D3}">
      <dgm:prSet/>
      <dgm:spPr/>
      <dgm:t>
        <a:bodyPr/>
        <a:lstStyle/>
        <a:p>
          <a:pPr algn="justLow" rtl="1"/>
          <a:r>
            <a:rPr lang="fa-IR" smtClean="0">
              <a:cs typeface="B Mitra" pitchFamily="2" charset="-78"/>
            </a:rPr>
            <a:t>شرکت‎‌های لیزینگ نهادهای سپرده‌پذیر نیستند و بنابراین، نسبت به بانک‌های تجاری با الزامات قانونی کمتری مواجه‌ اند.</a:t>
          </a:r>
          <a:endParaRPr lang="en-US">
            <a:cs typeface="B Mitra" pitchFamily="2" charset="-78"/>
          </a:endParaRPr>
        </a:p>
      </dgm:t>
    </dgm:pt>
    <dgm:pt modelId="{22468C01-8B56-48FE-A6B5-0BC6B21DCEAF}" type="parTrans" cxnId="{CDA7F351-3A6D-4693-8332-1A677346E93E}">
      <dgm:prSet/>
      <dgm:spPr/>
      <dgm:t>
        <a:bodyPr/>
        <a:lstStyle/>
        <a:p>
          <a:endParaRPr lang="en-US">
            <a:cs typeface="B Mitra" pitchFamily="2" charset="-78"/>
          </a:endParaRPr>
        </a:p>
      </dgm:t>
    </dgm:pt>
    <dgm:pt modelId="{7AA66B91-8CE3-4E56-9F23-0B7E1367119D}" type="sibTrans" cxnId="{CDA7F351-3A6D-4693-8332-1A677346E93E}">
      <dgm:prSet/>
      <dgm:spPr/>
      <dgm:t>
        <a:bodyPr/>
        <a:lstStyle/>
        <a:p>
          <a:endParaRPr lang="en-US">
            <a:cs typeface="B Mitra" pitchFamily="2" charset="-78"/>
          </a:endParaRPr>
        </a:p>
      </dgm:t>
    </dgm:pt>
    <dgm:pt modelId="{677FCD2A-D227-452A-A554-10BCE15C538E}" type="pres">
      <dgm:prSet presAssocID="{B6FC6E8E-F766-47A4-A324-5AAB6188CFAA}" presName="vert0" presStyleCnt="0">
        <dgm:presLayoutVars>
          <dgm:dir/>
          <dgm:animOne val="branch"/>
          <dgm:animLvl val="lvl"/>
        </dgm:presLayoutVars>
      </dgm:prSet>
      <dgm:spPr/>
      <dgm:t>
        <a:bodyPr/>
        <a:lstStyle/>
        <a:p>
          <a:endParaRPr lang="en-US"/>
        </a:p>
      </dgm:t>
    </dgm:pt>
    <dgm:pt modelId="{01221BCA-B1B7-4BA6-A641-1D57B95C0EC1}" type="pres">
      <dgm:prSet presAssocID="{511FC4CF-B4B9-461C-99AF-594BB529611A}" presName="thickLine" presStyleLbl="alignNode1" presStyleIdx="0" presStyleCnt="4"/>
      <dgm:spPr/>
    </dgm:pt>
    <dgm:pt modelId="{FB187755-64E2-4C9F-ADD1-3DAA722E9F91}" type="pres">
      <dgm:prSet presAssocID="{511FC4CF-B4B9-461C-99AF-594BB529611A}" presName="horz1" presStyleCnt="0"/>
      <dgm:spPr/>
    </dgm:pt>
    <dgm:pt modelId="{F9D89A9C-6473-4CAD-B2C3-39563CD3B7A4}" type="pres">
      <dgm:prSet presAssocID="{511FC4CF-B4B9-461C-99AF-594BB529611A}" presName="tx1" presStyleLbl="revTx" presStyleIdx="0" presStyleCnt="8" custLinFactX="4015" custLinFactNeighborX="100000"/>
      <dgm:spPr/>
      <dgm:t>
        <a:bodyPr/>
        <a:lstStyle/>
        <a:p>
          <a:endParaRPr lang="en-US"/>
        </a:p>
      </dgm:t>
    </dgm:pt>
    <dgm:pt modelId="{E9F95BCA-EDB6-4DF2-B5A2-78EF72BE2125}" type="pres">
      <dgm:prSet presAssocID="{511FC4CF-B4B9-461C-99AF-594BB529611A}" presName="vert1" presStyleCnt="0"/>
      <dgm:spPr/>
    </dgm:pt>
    <dgm:pt modelId="{3D9FD69F-EF64-48C3-A739-1835BF7370A6}" type="pres">
      <dgm:prSet presAssocID="{C82912FB-1D02-46F9-BC0B-4CB1EB497DC4}" presName="vertSpace2a" presStyleCnt="0"/>
      <dgm:spPr/>
    </dgm:pt>
    <dgm:pt modelId="{A93D81E6-568A-4646-B8BB-83923457C36A}" type="pres">
      <dgm:prSet presAssocID="{C82912FB-1D02-46F9-BC0B-4CB1EB497DC4}" presName="horz2" presStyleCnt="0"/>
      <dgm:spPr/>
    </dgm:pt>
    <dgm:pt modelId="{2B4FB4F8-AEF2-4F9C-9A5D-89806221A482}" type="pres">
      <dgm:prSet presAssocID="{C82912FB-1D02-46F9-BC0B-4CB1EB497DC4}" presName="horzSpace2" presStyleCnt="0"/>
      <dgm:spPr/>
    </dgm:pt>
    <dgm:pt modelId="{0A5704B3-38F4-4176-9C5F-7FED1FA4B8BA}" type="pres">
      <dgm:prSet presAssocID="{C82912FB-1D02-46F9-BC0B-4CB1EB497DC4}" presName="tx2" presStyleLbl="revTx" presStyleIdx="1" presStyleCnt="8" custLinFactNeighborX="-31998"/>
      <dgm:spPr/>
      <dgm:t>
        <a:bodyPr/>
        <a:lstStyle/>
        <a:p>
          <a:endParaRPr lang="en-US"/>
        </a:p>
      </dgm:t>
    </dgm:pt>
    <dgm:pt modelId="{E9B9B606-7221-4E3C-9C0F-D90F8B2F6A58}" type="pres">
      <dgm:prSet presAssocID="{C82912FB-1D02-46F9-BC0B-4CB1EB497DC4}" presName="vert2" presStyleCnt="0"/>
      <dgm:spPr/>
    </dgm:pt>
    <dgm:pt modelId="{3BC17497-9B12-452D-96A0-2756502717B2}" type="pres">
      <dgm:prSet presAssocID="{C82912FB-1D02-46F9-BC0B-4CB1EB497DC4}" presName="thinLine2b" presStyleLbl="callout" presStyleIdx="0" presStyleCnt="4"/>
      <dgm:spPr/>
    </dgm:pt>
    <dgm:pt modelId="{15F26B20-99F8-40EE-B3A8-CEB333E33224}" type="pres">
      <dgm:prSet presAssocID="{C82912FB-1D02-46F9-BC0B-4CB1EB497DC4}" presName="vertSpace2b" presStyleCnt="0"/>
      <dgm:spPr/>
    </dgm:pt>
    <dgm:pt modelId="{D372663F-9EBC-4F41-8806-1920FA3A014D}" type="pres">
      <dgm:prSet presAssocID="{18A4B7DC-BD39-437B-8718-30B953C598CC}" presName="thickLine" presStyleLbl="alignNode1" presStyleIdx="1" presStyleCnt="4"/>
      <dgm:spPr/>
    </dgm:pt>
    <dgm:pt modelId="{58425AC2-6720-4E21-96A8-7D34F757CA81}" type="pres">
      <dgm:prSet presAssocID="{18A4B7DC-BD39-437B-8718-30B953C598CC}" presName="horz1" presStyleCnt="0"/>
      <dgm:spPr/>
    </dgm:pt>
    <dgm:pt modelId="{EB212781-FC8D-4FA7-8DDE-02C623AD4709}" type="pres">
      <dgm:prSet presAssocID="{18A4B7DC-BD39-437B-8718-30B953C598CC}" presName="tx1" presStyleLbl="revTx" presStyleIdx="2" presStyleCnt="8" custLinFactX="4015" custLinFactNeighborX="100000"/>
      <dgm:spPr/>
      <dgm:t>
        <a:bodyPr/>
        <a:lstStyle/>
        <a:p>
          <a:endParaRPr lang="en-US"/>
        </a:p>
      </dgm:t>
    </dgm:pt>
    <dgm:pt modelId="{343928E3-2936-40E8-97DA-AAF5E11E7AF8}" type="pres">
      <dgm:prSet presAssocID="{18A4B7DC-BD39-437B-8718-30B953C598CC}" presName="vert1" presStyleCnt="0"/>
      <dgm:spPr/>
    </dgm:pt>
    <dgm:pt modelId="{9B8CC90E-F028-4069-BC46-8E5646BB1903}" type="pres">
      <dgm:prSet presAssocID="{BDC102A6-C5D8-405B-BBD4-DB254DB4CF8D}" presName="vertSpace2a" presStyleCnt="0"/>
      <dgm:spPr/>
    </dgm:pt>
    <dgm:pt modelId="{0F519BD3-39AA-4D09-9405-EDA4B94EA1E0}" type="pres">
      <dgm:prSet presAssocID="{BDC102A6-C5D8-405B-BBD4-DB254DB4CF8D}" presName="horz2" presStyleCnt="0"/>
      <dgm:spPr/>
    </dgm:pt>
    <dgm:pt modelId="{8A75B658-D94F-403E-AB7F-55F1956A1874}" type="pres">
      <dgm:prSet presAssocID="{BDC102A6-C5D8-405B-BBD4-DB254DB4CF8D}" presName="horzSpace2" presStyleCnt="0"/>
      <dgm:spPr/>
    </dgm:pt>
    <dgm:pt modelId="{6915444E-41B6-4A68-A7E2-ED5E19C4B766}" type="pres">
      <dgm:prSet presAssocID="{BDC102A6-C5D8-405B-BBD4-DB254DB4CF8D}" presName="tx2" presStyleLbl="revTx" presStyleIdx="3" presStyleCnt="8" custLinFactNeighborX="-31998"/>
      <dgm:spPr/>
      <dgm:t>
        <a:bodyPr/>
        <a:lstStyle/>
        <a:p>
          <a:endParaRPr lang="en-US"/>
        </a:p>
      </dgm:t>
    </dgm:pt>
    <dgm:pt modelId="{C81837C0-8A30-43D4-9648-2EB97D8D878D}" type="pres">
      <dgm:prSet presAssocID="{BDC102A6-C5D8-405B-BBD4-DB254DB4CF8D}" presName="vert2" presStyleCnt="0"/>
      <dgm:spPr/>
    </dgm:pt>
    <dgm:pt modelId="{450D44FB-64E4-479E-9E6E-D84F49FDA618}" type="pres">
      <dgm:prSet presAssocID="{BDC102A6-C5D8-405B-BBD4-DB254DB4CF8D}" presName="thinLine2b" presStyleLbl="callout" presStyleIdx="1" presStyleCnt="4"/>
      <dgm:spPr/>
    </dgm:pt>
    <dgm:pt modelId="{337D54DA-84C6-49F6-9FA7-5BCF816DA8B0}" type="pres">
      <dgm:prSet presAssocID="{BDC102A6-C5D8-405B-BBD4-DB254DB4CF8D}" presName="vertSpace2b" presStyleCnt="0"/>
      <dgm:spPr/>
    </dgm:pt>
    <dgm:pt modelId="{C408EB1D-CC38-49F2-A744-B131033052CF}" type="pres">
      <dgm:prSet presAssocID="{C557E12F-1B48-4DE5-8191-C2667E3AE4A8}" presName="thickLine" presStyleLbl="alignNode1" presStyleIdx="2" presStyleCnt="4"/>
      <dgm:spPr/>
    </dgm:pt>
    <dgm:pt modelId="{A45ACC17-F028-454D-9FEE-343E7DBD0809}" type="pres">
      <dgm:prSet presAssocID="{C557E12F-1B48-4DE5-8191-C2667E3AE4A8}" presName="horz1" presStyleCnt="0"/>
      <dgm:spPr/>
    </dgm:pt>
    <dgm:pt modelId="{F65C6830-9422-4721-9A83-67B3C6EE4180}" type="pres">
      <dgm:prSet presAssocID="{C557E12F-1B48-4DE5-8191-C2667E3AE4A8}" presName="tx1" presStyleLbl="revTx" presStyleIdx="4" presStyleCnt="8" custLinFactX="4015" custLinFactNeighborX="100000"/>
      <dgm:spPr/>
      <dgm:t>
        <a:bodyPr/>
        <a:lstStyle/>
        <a:p>
          <a:endParaRPr lang="en-US"/>
        </a:p>
      </dgm:t>
    </dgm:pt>
    <dgm:pt modelId="{DCB3BA23-44DE-43C8-916E-4588E6F6A36B}" type="pres">
      <dgm:prSet presAssocID="{C557E12F-1B48-4DE5-8191-C2667E3AE4A8}" presName="vert1" presStyleCnt="0"/>
      <dgm:spPr/>
    </dgm:pt>
    <dgm:pt modelId="{37F23E55-FD61-4E90-B68F-F79451F9244D}" type="pres">
      <dgm:prSet presAssocID="{F8054C6D-533B-4E73-85FA-DD7C31316190}" presName="vertSpace2a" presStyleCnt="0"/>
      <dgm:spPr/>
    </dgm:pt>
    <dgm:pt modelId="{59FDE193-72EF-47DD-9B3C-B7E4500BFC0D}" type="pres">
      <dgm:prSet presAssocID="{F8054C6D-533B-4E73-85FA-DD7C31316190}" presName="horz2" presStyleCnt="0"/>
      <dgm:spPr/>
    </dgm:pt>
    <dgm:pt modelId="{36E9F649-9B27-4EEC-96A5-79527CF55106}" type="pres">
      <dgm:prSet presAssocID="{F8054C6D-533B-4E73-85FA-DD7C31316190}" presName="horzSpace2" presStyleCnt="0"/>
      <dgm:spPr/>
    </dgm:pt>
    <dgm:pt modelId="{0BA06577-2470-4B42-BB0A-2BD90ED9D0A8}" type="pres">
      <dgm:prSet presAssocID="{F8054C6D-533B-4E73-85FA-DD7C31316190}" presName="tx2" presStyleLbl="revTx" presStyleIdx="5" presStyleCnt="8" custLinFactNeighborX="-31998"/>
      <dgm:spPr/>
      <dgm:t>
        <a:bodyPr/>
        <a:lstStyle/>
        <a:p>
          <a:endParaRPr lang="en-US"/>
        </a:p>
      </dgm:t>
    </dgm:pt>
    <dgm:pt modelId="{99418209-E06D-4CC5-8882-B3675A522532}" type="pres">
      <dgm:prSet presAssocID="{F8054C6D-533B-4E73-85FA-DD7C31316190}" presName="vert2" presStyleCnt="0"/>
      <dgm:spPr/>
    </dgm:pt>
    <dgm:pt modelId="{AB0453A2-4794-4F8B-9F82-9515312965AB}" type="pres">
      <dgm:prSet presAssocID="{F8054C6D-533B-4E73-85FA-DD7C31316190}" presName="thinLine2b" presStyleLbl="callout" presStyleIdx="2" presStyleCnt="4"/>
      <dgm:spPr/>
    </dgm:pt>
    <dgm:pt modelId="{E7F072AC-5360-4D0A-AF50-60EB4A50D51E}" type="pres">
      <dgm:prSet presAssocID="{F8054C6D-533B-4E73-85FA-DD7C31316190}" presName="vertSpace2b" presStyleCnt="0"/>
      <dgm:spPr/>
    </dgm:pt>
    <dgm:pt modelId="{FF01C713-4D0C-4FB9-A510-F3BC3BDFDA83}" type="pres">
      <dgm:prSet presAssocID="{A21CEBBD-04D0-49FA-A2CE-F7E3FB6B2154}" presName="thickLine" presStyleLbl="alignNode1" presStyleIdx="3" presStyleCnt="4"/>
      <dgm:spPr/>
    </dgm:pt>
    <dgm:pt modelId="{FA881783-17D8-4039-89FA-F5A76BC1DCC8}" type="pres">
      <dgm:prSet presAssocID="{A21CEBBD-04D0-49FA-A2CE-F7E3FB6B2154}" presName="horz1" presStyleCnt="0"/>
      <dgm:spPr/>
    </dgm:pt>
    <dgm:pt modelId="{62D2ACF8-44F5-43A4-AEA6-C671D28AA295}" type="pres">
      <dgm:prSet presAssocID="{A21CEBBD-04D0-49FA-A2CE-F7E3FB6B2154}" presName="tx1" presStyleLbl="revTx" presStyleIdx="6" presStyleCnt="8" custLinFactX="4015" custLinFactNeighborX="100000"/>
      <dgm:spPr/>
      <dgm:t>
        <a:bodyPr/>
        <a:lstStyle/>
        <a:p>
          <a:endParaRPr lang="en-US"/>
        </a:p>
      </dgm:t>
    </dgm:pt>
    <dgm:pt modelId="{CEC74B5F-BEE8-43C6-8DB8-7211BB83CA92}" type="pres">
      <dgm:prSet presAssocID="{A21CEBBD-04D0-49FA-A2CE-F7E3FB6B2154}" presName="vert1" presStyleCnt="0"/>
      <dgm:spPr/>
    </dgm:pt>
    <dgm:pt modelId="{583E95D8-EF58-46E8-BD98-4486D0E9D759}" type="pres">
      <dgm:prSet presAssocID="{1B8E0447-4C66-4B47-A623-859A9836E7D3}" presName="vertSpace2a" presStyleCnt="0"/>
      <dgm:spPr/>
    </dgm:pt>
    <dgm:pt modelId="{0D61ED98-4DCF-4A77-B749-310FA9E38E92}" type="pres">
      <dgm:prSet presAssocID="{1B8E0447-4C66-4B47-A623-859A9836E7D3}" presName="horz2" presStyleCnt="0"/>
      <dgm:spPr/>
    </dgm:pt>
    <dgm:pt modelId="{E007DE50-5F5B-483B-AA12-ADA7BCE08060}" type="pres">
      <dgm:prSet presAssocID="{1B8E0447-4C66-4B47-A623-859A9836E7D3}" presName="horzSpace2" presStyleCnt="0"/>
      <dgm:spPr/>
    </dgm:pt>
    <dgm:pt modelId="{2199B61D-0B44-492E-B585-691E06C709FA}" type="pres">
      <dgm:prSet presAssocID="{1B8E0447-4C66-4B47-A623-859A9836E7D3}" presName="tx2" presStyleLbl="revTx" presStyleIdx="7" presStyleCnt="8" custLinFactNeighborX="-31998"/>
      <dgm:spPr/>
      <dgm:t>
        <a:bodyPr/>
        <a:lstStyle/>
        <a:p>
          <a:endParaRPr lang="en-US"/>
        </a:p>
      </dgm:t>
    </dgm:pt>
    <dgm:pt modelId="{3F83576E-E100-4985-AEF0-B4450AB1DBDC}" type="pres">
      <dgm:prSet presAssocID="{1B8E0447-4C66-4B47-A623-859A9836E7D3}" presName="vert2" presStyleCnt="0"/>
      <dgm:spPr/>
    </dgm:pt>
    <dgm:pt modelId="{A80E9787-A58D-4E18-9F22-8C100D58901C}" type="pres">
      <dgm:prSet presAssocID="{1B8E0447-4C66-4B47-A623-859A9836E7D3}" presName="thinLine2b" presStyleLbl="callout" presStyleIdx="3" presStyleCnt="4"/>
      <dgm:spPr/>
    </dgm:pt>
    <dgm:pt modelId="{A9964C33-F90D-4440-B48B-6F70F1419E8F}" type="pres">
      <dgm:prSet presAssocID="{1B8E0447-4C66-4B47-A623-859A9836E7D3}" presName="vertSpace2b" presStyleCnt="0"/>
      <dgm:spPr/>
    </dgm:pt>
  </dgm:ptLst>
  <dgm:cxnLst>
    <dgm:cxn modelId="{1FD25989-DD03-4746-9599-42797F13047F}" srcId="{B6FC6E8E-F766-47A4-A324-5AAB6188CFAA}" destId="{18A4B7DC-BD39-437B-8718-30B953C598CC}" srcOrd="1" destOrd="0" parTransId="{AEBFB875-514E-4219-B7B5-C41F2ABF8A96}" sibTransId="{0CA73CA0-9556-4579-94D9-231CF4819045}"/>
    <dgm:cxn modelId="{A08906CF-F3BC-43CE-9B2B-D7F8BFABCB1E}" type="presOf" srcId="{C557E12F-1B48-4DE5-8191-C2667E3AE4A8}" destId="{F65C6830-9422-4721-9A83-67B3C6EE4180}" srcOrd="0" destOrd="0" presId="urn:microsoft.com/office/officeart/2008/layout/LinedList"/>
    <dgm:cxn modelId="{A4A4D554-E6D0-4199-AAD2-0C733ADCEC76}" type="presOf" srcId="{511FC4CF-B4B9-461C-99AF-594BB529611A}" destId="{F9D89A9C-6473-4CAD-B2C3-39563CD3B7A4}" srcOrd="0" destOrd="0" presId="urn:microsoft.com/office/officeart/2008/layout/LinedList"/>
    <dgm:cxn modelId="{04E95A34-D8CC-499D-A9AF-5FB534F9B4C7}" srcId="{18A4B7DC-BD39-437B-8718-30B953C598CC}" destId="{BDC102A6-C5D8-405B-BBD4-DB254DB4CF8D}" srcOrd="0" destOrd="0" parTransId="{8DC27E36-884E-47D0-A020-94AE539A2C28}" sibTransId="{7231E6BD-6F2C-4242-9AA8-F66F272EF74E}"/>
    <dgm:cxn modelId="{EF80D83F-F81A-4E22-8FD1-CC3D0DAC5FED}" type="presOf" srcId="{18A4B7DC-BD39-437B-8718-30B953C598CC}" destId="{EB212781-FC8D-4FA7-8DDE-02C623AD4709}" srcOrd="0" destOrd="0" presId="urn:microsoft.com/office/officeart/2008/layout/LinedList"/>
    <dgm:cxn modelId="{549972EA-C9D3-4679-BCC0-0D03F34F54E2}" srcId="{B6FC6E8E-F766-47A4-A324-5AAB6188CFAA}" destId="{A21CEBBD-04D0-49FA-A2CE-F7E3FB6B2154}" srcOrd="3" destOrd="0" parTransId="{6C9BF95D-FA52-4D47-993D-2D56E0AA258D}" sibTransId="{FB902CAC-6D47-4920-9CE3-DAB6F6D9DADE}"/>
    <dgm:cxn modelId="{33F54D82-186F-4755-A8DD-796621F77EFC}" type="presOf" srcId="{B6FC6E8E-F766-47A4-A324-5AAB6188CFAA}" destId="{677FCD2A-D227-452A-A554-10BCE15C538E}" srcOrd="0" destOrd="0" presId="urn:microsoft.com/office/officeart/2008/layout/LinedList"/>
    <dgm:cxn modelId="{F055FD31-D3A7-4401-AD86-082F89774A1C}" srcId="{511FC4CF-B4B9-461C-99AF-594BB529611A}" destId="{C82912FB-1D02-46F9-BC0B-4CB1EB497DC4}" srcOrd="0" destOrd="0" parTransId="{0B716BD9-230C-4C9E-8E5E-45E100AFE3A0}" sibTransId="{5563FA55-331C-4C42-82E9-B1E031676AD9}"/>
    <dgm:cxn modelId="{18DF5784-6B52-43B3-A86F-33E474EC082D}" type="presOf" srcId="{C82912FB-1D02-46F9-BC0B-4CB1EB497DC4}" destId="{0A5704B3-38F4-4176-9C5F-7FED1FA4B8BA}" srcOrd="0" destOrd="0" presId="urn:microsoft.com/office/officeart/2008/layout/LinedList"/>
    <dgm:cxn modelId="{336F9AD5-4E17-426C-84EA-9F0A4B517E86}" srcId="{B6FC6E8E-F766-47A4-A324-5AAB6188CFAA}" destId="{511FC4CF-B4B9-461C-99AF-594BB529611A}" srcOrd="0" destOrd="0" parTransId="{161F3FF8-CCBF-43F5-81BD-2CE7C7F6C578}" sibTransId="{9A2EA2E7-0600-43C9-B075-869972EC5827}"/>
    <dgm:cxn modelId="{7D566A37-E599-4880-A072-3E03C6AB9F62}" type="presOf" srcId="{BDC102A6-C5D8-405B-BBD4-DB254DB4CF8D}" destId="{6915444E-41B6-4A68-A7E2-ED5E19C4B766}" srcOrd="0" destOrd="0" presId="urn:microsoft.com/office/officeart/2008/layout/LinedList"/>
    <dgm:cxn modelId="{2E5FD9C6-3A1A-4D76-8964-7CFC8E962443}" type="presOf" srcId="{A21CEBBD-04D0-49FA-A2CE-F7E3FB6B2154}" destId="{62D2ACF8-44F5-43A4-AEA6-C671D28AA295}" srcOrd="0" destOrd="0" presId="urn:microsoft.com/office/officeart/2008/layout/LinedList"/>
    <dgm:cxn modelId="{CDA7F351-3A6D-4693-8332-1A677346E93E}" srcId="{A21CEBBD-04D0-49FA-A2CE-F7E3FB6B2154}" destId="{1B8E0447-4C66-4B47-A623-859A9836E7D3}" srcOrd="0" destOrd="0" parTransId="{22468C01-8B56-48FE-A6B5-0BC6B21DCEAF}" sibTransId="{7AA66B91-8CE3-4E56-9F23-0B7E1367119D}"/>
    <dgm:cxn modelId="{2B2CDB57-B390-455F-91ED-AB7055E8A4E4}" srcId="{C557E12F-1B48-4DE5-8191-C2667E3AE4A8}" destId="{F8054C6D-533B-4E73-85FA-DD7C31316190}" srcOrd="0" destOrd="0" parTransId="{929C3C59-7196-44E1-97A4-63566331B636}" sibTransId="{59134398-211D-4DAE-AEE1-FD48FC382479}"/>
    <dgm:cxn modelId="{8DE96A2D-894C-469E-B20D-20A4163F40DC}" srcId="{B6FC6E8E-F766-47A4-A324-5AAB6188CFAA}" destId="{C557E12F-1B48-4DE5-8191-C2667E3AE4A8}" srcOrd="2" destOrd="0" parTransId="{8A4498C2-511B-477F-A449-A721944096F1}" sibTransId="{B37D1205-3DCB-4134-A856-D48D13F4FDC9}"/>
    <dgm:cxn modelId="{0088C3DE-9103-4BC6-99D9-4184FA582B41}" type="presOf" srcId="{F8054C6D-533B-4E73-85FA-DD7C31316190}" destId="{0BA06577-2470-4B42-BB0A-2BD90ED9D0A8}" srcOrd="0" destOrd="0" presId="urn:microsoft.com/office/officeart/2008/layout/LinedList"/>
    <dgm:cxn modelId="{51930E09-2AF6-4E07-9134-23B9950FA359}" type="presOf" srcId="{1B8E0447-4C66-4B47-A623-859A9836E7D3}" destId="{2199B61D-0B44-492E-B585-691E06C709FA}" srcOrd="0" destOrd="0" presId="urn:microsoft.com/office/officeart/2008/layout/LinedList"/>
    <dgm:cxn modelId="{43D8FC7B-17A7-49E3-AC0C-A4EE1974E58D}" type="presParOf" srcId="{677FCD2A-D227-452A-A554-10BCE15C538E}" destId="{01221BCA-B1B7-4BA6-A641-1D57B95C0EC1}" srcOrd="0" destOrd="0" presId="urn:microsoft.com/office/officeart/2008/layout/LinedList"/>
    <dgm:cxn modelId="{C8D0F557-0AAA-4C7B-8B3A-4BAEDDCF5DC9}" type="presParOf" srcId="{677FCD2A-D227-452A-A554-10BCE15C538E}" destId="{FB187755-64E2-4C9F-ADD1-3DAA722E9F91}" srcOrd="1" destOrd="0" presId="urn:microsoft.com/office/officeart/2008/layout/LinedList"/>
    <dgm:cxn modelId="{9B0B639C-88FC-42CB-ABC5-B580DC7A632C}" type="presParOf" srcId="{FB187755-64E2-4C9F-ADD1-3DAA722E9F91}" destId="{F9D89A9C-6473-4CAD-B2C3-39563CD3B7A4}" srcOrd="0" destOrd="0" presId="urn:microsoft.com/office/officeart/2008/layout/LinedList"/>
    <dgm:cxn modelId="{13BDB291-C31C-409D-A42E-B32BE19467F8}" type="presParOf" srcId="{FB187755-64E2-4C9F-ADD1-3DAA722E9F91}" destId="{E9F95BCA-EDB6-4DF2-B5A2-78EF72BE2125}" srcOrd="1" destOrd="0" presId="urn:microsoft.com/office/officeart/2008/layout/LinedList"/>
    <dgm:cxn modelId="{41E59B4C-9FAB-46CC-BE79-7D5680BDA6F3}" type="presParOf" srcId="{E9F95BCA-EDB6-4DF2-B5A2-78EF72BE2125}" destId="{3D9FD69F-EF64-48C3-A739-1835BF7370A6}" srcOrd="0" destOrd="0" presId="urn:microsoft.com/office/officeart/2008/layout/LinedList"/>
    <dgm:cxn modelId="{44AACB5A-0BE4-4789-9A5C-8E55E48BAF97}" type="presParOf" srcId="{E9F95BCA-EDB6-4DF2-B5A2-78EF72BE2125}" destId="{A93D81E6-568A-4646-B8BB-83923457C36A}" srcOrd="1" destOrd="0" presId="urn:microsoft.com/office/officeart/2008/layout/LinedList"/>
    <dgm:cxn modelId="{EA3600FA-F302-4B34-A76E-9DC376740B0B}" type="presParOf" srcId="{A93D81E6-568A-4646-B8BB-83923457C36A}" destId="{2B4FB4F8-AEF2-4F9C-9A5D-89806221A482}" srcOrd="0" destOrd="0" presId="urn:microsoft.com/office/officeart/2008/layout/LinedList"/>
    <dgm:cxn modelId="{7E47B5FB-E9A4-4CBF-AD73-1D61B8BA5FBC}" type="presParOf" srcId="{A93D81E6-568A-4646-B8BB-83923457C36A}" destId="{0A5704B3-38F4-4176-9C5F-7FED1FA4B8BA}" srcOrd="1" destOrd="0" presId="urn:microsoft.com/office/officeart/2008/layout/LinedList"/>
    <dgm:cxn modelId="{2CEDF8F3-8344-42D2-A1C9-347A393007BF}" type="presParOf" srcId="{A93D81E6-568A-4646-B8BB-83923457C36A}" destId="{E9B9B606-7221-4E3C-9C0F-D90F8B2F6A58}" srcOrd="2" destOrd="0" presId="urn:microsoft.com/office/officeart/2008/layout/LinedList"/>
    <dgm:cxn modelId="{759C6CDC-7F40-44AE-8BFF-AEF81E8221E7}" type="presParOf" srcId="{E9F95BCA-EDB6-4DF2-B5A2-78EF72BE2125}" destId="{3BC17497-9B12-452D-96A0-2756502717B2}" srcOrd="2" destOrd="0" presId="urn:microsoft.com/office/officeart/2008/layout/LinedList"/>
    <dgm:cxn modelId="{2689964D-9DBB-47FA-9877-C55331172C7E}" type="presParOf" srcId="{E9F95BCA-EDB6-4DF2-B5A2-78EF72BE2125}" destId="{15F26B20-99F8-40EE-B3A8-CEB333E33224}" srcOrd="3" destOrd="0" presId="urn:microsoft.com/office/officeart/2008/layout/LinedList"/>
    <dgm:cxn modelId="{5B9DF27A-F53E-41C6-9E02-35763E47A2F1}" type="presParOf" srcId="{677FCD2A-D227-452A-A554-10BCE15C538E}" destId="{D372663F-9EBC-4F41-8806-1920FA3A014D}" srcOrd="2" destOrd="0" presId="urn:microsoft.com/office/officeart/2008/layout/LinedList"/>
    <dgm:cxn modelId="{D462D8A3-F12D-446F-A823-0B3053F5E62C}" type="presParOf" srcId="{677FCD2A-D227-452A-A554-10BCE15C538E}" destId="{58425AC2-6720-4E21-96A8-7D34F757CA81}" srcOrd="3" destOrd="0" presId="urn:microsoft.com/office/officeart/2008/layout/LinedList"/>
    <dgm:cxn modelId="{B1DB445A-4423-45C1-816A-220B7308B9F7}" type="presParOf" srcId="{58425AC2-6720-4E21-96A8-7D34F757CA81}" destId="{EB212781-FC8D-4FA7-8DDE-02C623AD4709}" srcOrd="0" destOrd="0" presId="urn:microsoft.com/office/officeart/2008/layout/LinedList"/>
    <dgm:cxn modelId="{BCD9BA10-DE59-412D-8109-DE66BD360C7D}" type="presParOf" srcId="{58425AC2-6720-4E21-96A8-7D34F757CA81}" destId="{343928E3-2936-40E8-97DA-AAF5E11E7AF8}" srcOrd="1" destOrd="0" presId="urn:microsoft.com/office/officeart/2008/layout/LinedList"/>
    <dgm:cxn modelId="{E735ADE5-DB8A-4226-BA57-3479E69744D9}" type="presParOf" srcId="{343928E3-2936-40E8-97DA-AAF5E11E7AF8}" destId="{9B8CC90E-F028-4069-BC46-8E5646BB1903}" srcOrd="0" destOrd="0" presId="urn:microsoft.com/office/officeart/2008/layout/LinedList"/>
    <dgm:cxn modelId="{E10A6386-8ABA-408D-95AA-3DE6FD8DB846}" type="presParOf" srcId="{343928E3-2936-40E8-97DA-AAF5E11E7AF8}" destId="{0F519BD3-39AA-4D09-9405-EDA4B94EA1E0}" srcOrd="1" destOrd="0" presId="urn:microsoft.com/office/officeart/2008/layout/LinedList"/>
    <dgm:cxn modelId="{CF5B6DE7-1FF7-4776-82CE-98F46F85133F}" type="presParOf" srcId="{0F519BD3-39AA-4D09-9405-EDA4B94EA1E0}" destId="{8A75B658-D94F-403E-AB7F-55F1956A1874}" srcOrd="0" destOrd="0" presId="urn:microsoft.com/office/officeart/2008/layout/LinedList"/>
    <dgm:cxn modelId="{B33B1C3D-6B33-46D6-B1B4-CC99F371CEBC}" type="presParOf" srcId="{0F519BD3-39AA-4D09-9405-EDA4B94EA1E0}" destId="{6915444E-41B6-4A68-A7E2-ED5E19C4B766}" srcOrd="1" destOrd="0" presId="urn:microsoft.com/office/officeart/2008/layout/LinedList"/>
    <dgm:cxn modelId="{C16B7AEE-B6C1-49CB-9083-C98300EE98A8}" type="presParOf" srcId="{0F519BD3-39AA-4D09-9405-EDA4B94EA1E0}" destId="{C81837C0-8A30-43D4-9648-2EB97D8D878D}" srcOrd="2" destOrd="0" presId="urn:microsoft.com/office/officeart/2008/layout/LinedList"/>
    <dgm:cxn modelId="{C3D57887-7909-4CF3-9F00-FDF94C5AA7C8}" type="presParOf" srcId="{343928E3-2936-40E8-97DA-AAF5E11E7AF8}" destId="{450D44FB-64E4-479E-9E6E-D84F49FDA618}" srcOrd="2" destOrd="0" presId="urn:microsoft.com/office/officeart/2008/layout/LinedList"/>
    <dgm:cxn modelId="{2592527D-B137-4A1E-A6D7-CEC9800B3747}" type="presParOf" srcId="{343928E3-2936-40E8-97DA-AAF5E11E7AF8}" destId="{337D54DA-84C6-49F6-9FA7-5BCF816DA8B0}" srcOrd="3" destOrd="0" presId="urn:microsoft.com/office/officeart/2008/layout/LinedList"/>
    <dgm:cxn modelId="{2B1F4CAA-273A-42A6-8A9B-D526BF85571C}" type="presParOf" srcId="{677FCD2A-D227-452A-A554-10BCE15C538E}" destId="{C408EB1D-CC38-49F2-A744-B131033052CF}" srcOrd="4" destOrd="0" presId="urn:microsoft.com/office/officeart/2008/layout/LinedList"/>
    <dgm:cxn modelId="{FBC83C6F-6D55-4027-AC79-9CF7EFF628DB}" type="presParOf" srcId="{677FCD2A-D227-452A-A554-10BCE15C538E}" destId="{A45ACC17-F028-454D-9FEE-343E7DBD0809}" srcOrd="5" destOrd="0" presId="urn:microsoft.com/office/officeart/2008/layout/LinedList"/>
    <dgm:cxn modelId="{3CCAD2FE-8F02-4D91-9C4D-817D2EC8183A}" type="presParOf" srcId="{A45ACC17-F028-454D-9FEE-343E7DBD0809}" destId="{F65C6830-9422-4721-9A83-67B3C6EE4180}" srcOrd="0" destOrd="0" presId="urn:microsoft.com/office/officeart/2008/layout/LinedList"/>
    <dgm:cxn modelId="{3155C08F-4F1A-49C0-B3C8-469D58CF29E5}" type="presParOf" srcId="{A45ACC17-F028-454D-9FEE-343E7DBD0809}" destId="{DCB3BA23-44DE-43C8-916E-4588E6F6A36B}" srcOrd="1" destOrd="0" presId="urn:microsoft.com/office/officeart/2008/layout/LinedList"/>
    <dgm:cxn modelId="{547746E1-D6DC-4D2A-9E66-D537FFEFDA65}" type="presParOf" srcId="{DCB3BA23-44DE-43C8-916E-4588E6F6A36B}" destId="{37F23E55-FD61-4E90-B68F-F79451F9244D}" srcOrd="0" destOrd="0" presId="urn:microsoft.com/office/officeart/2008/layout/LinedList"/>
    <dgm:cxn modelId="{C795AA0D-55E8-451D-87EF-21C9AC1E89EA}" type="presParOf" srcId="{DCB3BA23-44DE-43C8-916E-4588E6F6A36B}" destId="{59FDE193-72EF-47DD-9B3C-B7E4500BFC0D}" srcOrd="1" destOrd="0" presId="urn:microsoft.com/office/officeart/2008/layout/LinedList"/>
    <dgm:cxn modelId="{06F3D2A4-9B66-410A-BBC7-496A5984BB8A}" type="presParOf" srcId="{59FDE193-72EF-47DD-9B3C-B7E4500BFC0D}" destId="{36E9F649-9B27-4EEC-96A5-79527CF55106}" srcOrd="0" destOrd="0" presId="urn:microsoft.com/office/officeart/2008/layout/LinedList"/>
    <dgm:cxn modelId="{58CAF001-9DC3-475D-BE0E-AC6E9F355772}" type="presParOf" srcId="{59FDE193-72EF-47DD-9B3C-B7E4500BFC0D}" destId="{0BA06577-2470-4B42-BB0A-2BD90ED9D0A8}" srcOrd="1" destOrd="0" presId="urn:microsoft.com/office/officeart/2008/layout/LinedList"/>
    <dgm:cxn modelId="{9010C5A8-332B-4DCF-BB9B-4170040D1E41}" type="presParOf" srcId="{59FDE193-72EF-47DD-9B3C-B7E4500BFC0D}" destId="{99418209-E06D-4CC5-8882-B3675A522532}" srcOrd="2" destOrd="0" presId="urn:microsoft.com/office/officeart/2008/layout/LinedList"/>
    <dgm:cxn modelId="{F311A029-7FBD-4F8B-9673-5B9E7A7C7331}" type="presParOf" srcId="{DCB3BA23-44DE-43C8-916E-4588E6F6A36B}" destId="{AB0453A2-4794-4F8B-9F82-9515312965AB}" srcOrd="2" destOrd="0" presId="urn:microsoft.com/office/officeart/2008/layout/LinedList"/>
    <dgm:cxn modelId="{7089247D-2CFD-4C18-9369-EA189A2F216A}" type="presParOf" srcId="{DCB3BA23-44DE-43C8-916E-4588E6F6A36B}" destId="{E7F072AC-5360-4D0A-AF50-60EB4A50D51E}" srcOrd="3" destOrd="0" presId="urn:microsoft.com/office/officeart/2008/layout/LinedList"/>
    <dgm:cxn modelId="{96B63458-3F93-4703-82ED-437CD7D24F86}" type="presParOf" srcId="{677FCD2A-D227-452A-A554-10BCE15C538E}" destId="{FF01C713-4D0C-4FB9-A510-F3BC3BDFDA83}" srcOrd="6" destOrd="0" presId="urn:microsoft.com/office/officeart/2008/layout/LinedList"/>
    <dgm:cxn modelId="{AA9F7110-E88A-453C-9CD7-DC61DDB905EB}" type="presParOf" srcId="{677FCD2A-D227-452A-A554-10BCE15C538E}" destId="{FA881783-17D8-4039-89FA-F5A76BC1DCC8}" srcOrd="7" destOrd="0" presId="urn:microsoft.com/office/officeart/2008/layout/LinedList"/>
    <dgm:cxn modelId="{1A165A8B-C934-4B9D-8638-48A8F5EC1AF7}" type="presParOf" srcId="{FA881783-17D8-4039-89FA-F5A76BC1DCC8}" destId="{62D2ACF8-44F5-43A4-AEA6-C671D28AA295}" srcOrd="0" destOrd="0" presId="urn:microsoft.com/office/officeart/2008/layout/LinedList"/>
    <dgm:cxn modelId="{511C0CC3-F29D-407D-AAFF-4C1077D14A83}" type="presParOf" srcId="{FA881783-17D8-4039-89FA-F5A76BC1DCC8}" destId="{CEC74B5F-BEE8-43C6-8DB8-7211BB83CA92}" srcOrd="1" destOrd="0" presId="urn:microsoft.com/office/officeart/2008/layout/LinedList"/>
    <dgm:cxn modelId="{753C026A-220C-47DD-A317-69140F786EF3}" type="presParOf" srcId="{CEC74B5F-BEE8-43C6-8DB8-7211BB83CA92}" destId="{583E95D8-EF58-46E8-BD98-4486D0E9D759}" srcOrd="0" destOrd="0" presId="urn:microsoft.com/office/officeart/2008/layout/LinedList"/>
    <dgm:cxn modelId="{5535267A-12BD-4D5A-9417-AB5EE9C56B29}" type="presParOf" srcId="{CEC74B5F-BEE8-43C6-8DB8-7211BB83CA92}" destId="{0D61ED98-4DCF-4A77-B749-310FA9E38E92}" srcOrd="1" destOrd="0" presId="urn:microsoft.com/office/officeart/2008/layout/LinedList"/>
    <dgm:cxn modelId="{E9F32E6C-4894-4335-8A50-B8EFE3EF6935}" type="presParOf" srcId="{0D61ED98-4DCF-4A77-B749-310FA9E38E92}" destId="{E007DE50-5F5B-483B-AA12-ADA7BCE08060}" srcOrd="0" destOrd="0" presId="urn:microsoft.com/office/officeart/2008/layout/LinedList"/>
    <dgm:cxn modelId="{92E5522A-5728-4654-A342-4AA7A105080B}" type="presParOf" srcId="{0D61ED98-4DCF-4A77-B749-310FA9E38E92}" destId="{2199B61D-0B44-492E-B585-691E06C709FA}" srcOrd="1" destOrd="0" presId="urn:microsoft.com/office/officeart/2008/layout/LinedList"/>
    <dgm:cxn modelId="{39363B56-D416-4791-A9BA-659B5139FD1C}" type="presParOf" srcId="{0D61ED98-4DCF-4A77-B749-310FA9E38E92}" destId="{3F83576E-E100-4985-AEF0-B4450AB1DBDC}" srcOrd="2" destOrd="0" presId="urn:microsoft.com/office/officeart/2008/layout/LinedList"/>
    <dgm:cxn modelId="{7D4129A6-A594-44D6-BD4D-42AB988E125B}" type="presParOf" srcId="{CEC74B5F-BEE8-43C6-8DB8-7211BB83CA92}" destId="{A80E9787-A58D-4E18-9F22-8C100D58901C}" srcOrd="2" destOrd="0" presId="urn:microsoft.com/office/officeart/2008/layout/LinedList"/>
    <dgm:cxn modelId="{920DC7BA-F900-4593-97B7-006F7278A4FF}" type="presParOf" srcId="{CEC74B5F-BEE8-43C6-8DB8-7211BB83CA92}" destId="{A9964C33-F90D-4440-B48B-6F70F1419E8F}"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938732-222C-4062-916D-576BFC2198E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2DEE9E7-A736-4F17-92C7-A55E19243466}">
      <dgm:prSet/>
      <dgm:spPr/>
      <dgm:t>
        <a:bodyPr/>
        <a:lstStyle/>
        <a:p>
          <a:pPr algn="ctr" rtl="1"/>
          <a:r>
            <a:rPr lang="fa-IR" dirty="0" smtClean="0">
              <a:cs typeface="B Titr" pitchFamily="2" charset="-78"/>
            </a:rPr>
            <a:t>شرایط تأمین مالی متقاضیان وام از طریق نظام بانکی</a:t>
          </a:r>
          <a:endParaRPr lang="en-US" dirty="0">
            <a:cs typeface="B Titr" pitchFamily="2" charset="-78"/>
          </a:endParaRPr>
        </a:p>
      </dgm:t>
    </dgm:pt>
    <dgm:pt modelId="{A7CE382D-FD72-422A-9440-0FFCD9F0EF19}" type="parTrans" cxnId="{2216DCB8-5720-46FD-8A14-FABCF747E061}">
      <dgm:prSet/>
      <dgm:spPr/>
      <dgm:t>
        <a:bodyPr/>
        <a:lstStyle/>
        <a:p>
          <a:endParaRPr lang="en-US">
            <a:cs typeface="B Mitra" pitchFamily="2" charset="-78"/>
          </a:endParaRPr>
        </a:p>
      </dgm:t>
    </dgm:pt>
    <dgm:pt modelId="{12F2B21B-863B-4F9E-A836-7AFCE99AB051}" type="sibTrans" cxnId="{2216DCB8-5720-46FD-8A14-FABCF747E061}">
      <dgm:prSet/>
      <dgm:spPr/>
      <dgm:t>
        <a:bodyPr/>
        <a:lstStyle/>
        <a:p>
          <a:endParaRPr lang="en-US">
            <a:cs typeface="B Mitra" pitchFamily="2" charset="-78"/>
          </a:endParaRPr>
        </a:p>
      </dgm:t>
    </dgm:pt>
    <dgm:pt modelId="{90BB2B62-44C5-41FD-ADDA-23DE23540E44}">
      <dgm:prSet custT="1"/>
      <dgm:spPr/>
      <dgm:t>
        <a:bodyPr/>
        <a:lstStyle/>
        <a:p>
          <a:pPr rtl="1"/>
          <a:r>
            <a:rPr lang="fa-IR" sz="2800" dirty="0" smtClean="0">
              <a:cs typeface="B Mitra" pitchFamily="2" charset="-78"/>
            </a:rPr>
            <a:t>سابقه‌ی حضور نسبتاً بلندمدت متقاضیان در سیستم بانکی</a:t>
          </a:r>
          <a:endParaRPr lang="en-US" sz="2800" dirty="0">
            <a:cs typeface="B Mitra" pitchFamily="2" charset="-78"/>
          </a:endParaRPr>
        </a:p>
      </dgm:t>
    </dgm:pt>
    <dgm:pt modelId="{9A263D7C-4310-4C00-89AD-E5A9331FE2E2}" type="parTrans" cxnId="{8656CDA3-F68D-4630-A763-C8D9F284C2AD}">
      <dgm:prSet/>
      <dgm:spPr/>
      <dgm:t>
        <a:bodyPr/>
        <a:lstStyle/>
        <a:p>
          <a:endParaRPr lang="en-US">
            <a:cs typeface="B Mitra" pitchFamily="2" charset="-78"/>
          </a:endParaRPr>
        </a:p>
      </dgm:t>
    </dgm:pt>
    <dgm:pt modelId="{C5790731-CC0A-4CC6-8797-33C22A117775}" type="sibTrans" cxnId="{8656CDA3-F68D-4630-A763-C8D9F284C2AD}">
      <dgm:prSet/>
      <dgm:spPr/>
      <dgm:t>
        <a:bodyPr/>
        <a:lstStyle/>
        <a:p>
          <a:endParaRPr lang="en-US">
            <a:cs typeface="B Mitra" pitchFamily="2" charset="-78"/>
          </a:endParaRPr>
        </a:p>
      </dgm:t>
    </dgm:pt>
    <dgm:pt modelId="{CED1614C-4A98-431D-B720-3ED8864B1F79}">
      <dgm:prSet custT="1"/>
      <dgm:spPr/>
      <dgm:t>
        <a:bodyPr/>
        <a:lstStyle/>
        <a:p>
          <a:pPr rtl="1"/>
          <a:r>
            <a:rPr lang="fa-IR" sz="2800" dirty="0" smtClean="0">
              <a:cs typeface="B Mitra" pitchFamily="2" charset="-78"/>
            </a:rPr>
            <a:t>سابقه‌ی اعتباری نسبتاً درخشان در سیستم بانکی</a:t>
          </a:r>
          <a:endParaRPr lang="en-US" sz="2800" dirty="0">
            <a:cs typeface="B Mitra" pitchFamily="2" charset="-78"/>
          </a:endParaRPr>
        </a:p>
      </dgm:t>
    </dgm:pt>
    <dgm:pt modelId="{B2E8D067-5369-455C-A534-D79C900CE471}" type="parTrans" cxnId="{F6E6B260-5777-4C6C-902D-310415352214}">
      <dgm:prSet/>
      <dgm:spPr/>
      <dgm:t>
        <a:bodyPr/>
        <a:lstStyle/>
        <a:p>
          <a:endParaRPr lang="en-US">
            <a:cs typeface="B Mitra" pitchFamily="2" charset="-78"/>
          </a:endParaRPr>
        </a:p>
      </dgm:t>
    </dgm:pt>
    <dgm:pt modelId="{82D1E959-80CC-4B4A-B294-87055758C2EC}" type="sibTrans" cxnId="{F6E6B260-5777-4C6C-902D-310415352214}">
      <dgm:prSet/>
      <dgm:spPr/>
      <dgm:t>
        <a:bodyPr/>
        <a:lstStyle/>
        <a:p>
          <a:endParaRPr lang="en-US">
            <a:cs typeface="B Mitra" pitchFamily="2" charset="-78"/>
          </a:endParaRPr>
        </a:p>
      </dgm:t>
    </dgm:pt>
    <dgm:pt modelId="{2E577729-66C8-434A-A4F3-3716BE16CDCA}">
      <dgm:prSet custT="1"/>
      <dgm:spPr/>
      <dgm:t>
        <a:bodyPr/>
        <a:lstStyle/>
        <a:p>
          <a:pPr rtl="1"/>
          <a:r>
            <a:rPr lang="fa-IR" sz="2800" dirty="0" smtClean="0">
              <a:cs typeface="B Mitra" pitchFamily="2" charset="-78"/>
            </a:rPr>
            <a:t>در اختیارداشتن وثیقه‌ی کافی</a:t>
          </a:r>
          <a:endParaRPr lang="en-US" sz="2800" dirty="0">
            <a:cs typeface="B Mitra" pitchFamily="2" charset="-78"/>
          </a:endParaRPr>
        </a:p>
      </dgm:t>
    </dgm:pt>
    <dgm:pt modelId="{92CA31DA-4854-470E-B99D-54D333A50920}" type="parTrans" cxnId="{3F6A7596-D214-4779-9452-3FEA7DE3852B}">
      <dgm:prSet/>
      <dgm:spPr/>
      <dgm:t>
        <a:bodyPr/>
        <a:lstStyle/>
        <a:p>
          <a:endParaRPr lang="en-US">
            <a:cs typeface="B Mitra" pitchFamily="2" charset="-78"/>
          </a:endParaRPr>
        </a:p>
      </dgm:t>
    </dgm:pt>
    <dgm:pt modelId="{F076C688-F871-4CBA-B114-5625F4071D98}" type="sibTrans" cxnId="{3F6A7596-D214-4779-9452-3FEA7DE3852B}">
      <dgm:prSet/>
      <dgm:spPr/>
      <dgm:t>
        <a:bodyPr/>
        <a:lstStyle/>
        <a:p>
          <a:endParaRPr lang="en-US">
            <a:cs typeface="B Mitra" pitchFamily="2" charset="-78"/>
          </a:endParaRPr>
        </a:p>
      </dgm:t>
    </dgm:pt>
    <dgm:pt modelId="{63FB2BD3-78FA-4FAC-B7E4-63896A0A8778}">
      <dgm:prSet/>
      <dgm:spPr/>
      <dgm:t>
        <a:bodyPr/>
        <a:lstStyle/>
        <a:p>
          <a:pPr algn="r" rtl="1"/>
          <a:r>
            <a:rPr lang="fa-IR" dirty="0" smtClean="0">
              <a:cs typeface="B Mitra" pitchFamily="2" charset="-78"/>
            </a:rPr>
            <a:t>لیزینگ امکان تأمین مالی متقاضیان را با شرایط نسبتاً سهل‌تری، فراهم می‌آورد.</a:t>
          </a:r>
          <a:endParaRPr lang="en-US" dirty="0">
            <a:cs typeface="B Mitra" pitchFamily="2" charset="-78"/>
          </a:endParaRPr>
        </a:p>
      </dgm:t>
    </dgm:pt>
    <dgm:pt modelId="{B9852207-D7C6-4DAE-94A5-BAAD913EE61A}" type="parTrans" cxnId="{2213AD0B-7CC9-44C9-9E38-0A18B968A53C}">
      <dgm:prSet/>
      <dgm:spPr/>
      <dgm:t>
        <a:bodyPr/>
        <a:lstStyle/>
        <a:p>
          <a:endParaRPr lang="en-US">
            <a:cs typeface="B Mitra" pitchFamily="2" charset="-78"/>
          </a:endParaRPr>
        </a:p>
      </dgm:t>
    </dgm:pt>
    <dgm:pt modelId="{CABFAB41-FD34-4C5C-85F9-5FE97F49B3FA}" type="sibTrans" cxnId="{2213AD0B-7CC9-44C9-9E38-0A18B968A53C}">
      <dgm:prSet/>
      <dgm:spPr/>
      <dgm:t>
        <a:bodyPr/>
        <a:lstStyle/>
        <a:p>
          <a:endParaRPr lang="en-US">
            <a:cs typeface="B Mitra" pitchFamily="2" charset="-78"/>
          </a:endParaRPr>
        </a:p>
      </dgm:t>
    </dgm:pt>
    <dgm:pt modelId="{BEF1B46F-56EA-40BB-951D-C649F5CA2C77}" type="pres">
      <dgm:prSet presAssocID="{02938732-222C-4062-916D-576BFC2198E9}" presName="linear" presStyleCnt="0">
        <dgm:presLayoutVars>
          <dgm:animLvl val="lvl"/>
          <dgm:resizeHandles val="exact"/>
        </dgm:presLayoutVars>
      </dgm:prSet>
      <dgm:spPr/>
      <dgm:t>
        <a:bodyPr/>
        <a:lstStyle/>
        <a:p>
          <a:endParaRPr lang="en-US"/>
        </a:p>
      </dgm:t>
    </dgm:pt>
    <dgm:pt modelId="{C4609C5C-AC73-4BE1-AA2D-766162A51E98}" type="pres">
      <dgm:prSet presAssocID="{F2DEE9E7-A736-4F17-92C7-A55E19243466}" presName="parentText" presStyleLbl="node1" presStyleIdx="0" presStyleCnt="2">
        <dgm:presLayoutVars>
          <dgm:chMax val="0"/>
          <dgm:bulletEnabled val="1"/>
        </dgm:presLayoutVars>
      </dgm:prSet>
      <dgm:spPr/>
      <dgm:t>
        <a:bodyPr/>
        <a:lstStyle/>
        <a:p>
          <a:endParaRPr lang="en-US"/>
        </a:p>
      </dgm:t>
    </dgm:pt>
    <dgm:pt modelId="{2E7B87F1-68AD-46E5-940F-E6BE2DCF1963}" type="pres">
      <dgm:prSet presAssocID="{F2DEE9E7-A736-4F17-92C7-A55E19243466}" presName="childText" presStyleLbl="revTx" presStyleIdx="0" presStyleCnt="1">
        <dgm:presLayoutVars>
          <dgm:bulletEnabled val="1"/>
        </dgm:presLayoutVars>
      </dgm:prSet>
      <dgm:spPr/>
      <dgm:t>
        <a:bodyPr/>
        <a:lstStyle/>
        <a:p>
          <a:endParaRPr lang="en-US"/>
        </a:p>
      </dgm:t>
    </dgm:pt>
    <dgm:pt modelId="{69A207D0-45D7-4365-A5A3-88A126D90548}" type="pres">
      <dgm:prSet presAssocID="{63FB2BD3-78FA-4FAC-B7E4-63896A0A8778}" presName="parentText" presStyleLbl="node1" presStyleIdx="1" presStyleCnt="2">
        <dgm:presLayoutVars>
          <dgm:chMax val="0"/>
          <dgm:bulletEnabled val="1"/>
        </dgm:presLayoutVars>
      </dgm:prSet>
      <dgm:spPr>
        <a:prstGeom prst="doubleWave">
          <a:avLst/>
        </a:prstGeom>
      </dgm:spPr>
      <dgm:t>
        <a:bodyPr/>
        <a:lstStyle/>
        <a:p>
          <a:endParaRPr lang="en-US"/>
        </a:p>
      </dgm:t>
    </dgm:pt>
  </dgm:ptLst>
  <dgm:cxnLst>
    <dgm:cxn modelId="{4E5996A0-F5A5-43AE-BB0C-E47CCC698CAC}" type="presOf" srcId="{90BB2B62-44C5-41FD-ADDA-23DE23540E44}" destId="{2E7B87F1-68AD-46E5-940F-E6BE2DCF1963}" srcOrd="0" destOrd="0" presId="urn:microsoft.com/office/officeart/2005/8/layout/vList2"/>
    <dgm:cxn modelId="{2A5C8108-6C01-45A1-8B18-9E7A040D24F2}" type="presOf" srcId="{F2DEE9E7-A736-4F17-92C7-A55E19243466}" destId="{C4609C5C-AC73-4BE1-AA2D-766162A51E98}" srcOrd="0" destOrd="0" presId="urn:microsoft.com/office/officeart/2005/8/layout/vList2"/>
    <dgm:cxn modelId="{2213AD0B-7CC9-44C9-9E38-0A18B968A53C}" srcId="{02938732-222C-4062-916D-576BFC2198E9}" destId="{63FB2BD3-78FA-4FAC-B7E4-63896A0A8778}" srcOrd="1" destOrd="0" parTransId="{B9852207-D7C6-4DAE-94A5-BAAD913EE61A}" sibTransId="{CABFAB41-FD34-4C5C-85F9-5FE97F49B3FA}"/>
    <dgm:cxn modelId="{2AB5D5D2-79D3-4CF4-82A3-92516B296351}" type="presOf" srcId="{63FB2BD3-78FA-4FAC-B7E4-63896A0A8778}" destId="{69A207D0-45D7-4365-A5A3-88A126D90548}" srcOrd="0" destOrd="0" presId="urn:microsoft.com/office/officeart/2005/8/layout/vList2"/>
    <dgm:cxn modelId="{F6E6B260-5777-4C6C-902D-310415352214}" srcId="{F2DEE9E7-A736-4F17-92C7-A55E19243466}" destId="{CED1614C-4A98-431D-B720-3ED8864B1F79}" srcOrd="1" destOrd="0" parTransId="{B2E8D067-5369-455C-A534-D79C900CE471}" sibTransId="{82D1E959-80CC-4B4A-B294-87055758C2EC}"/>
    <dgm:cxn modelId="{A84E5E87-4BF7-4481-A029-9BB1D7B5D85F}" type="presOf" srcId="{CED1614C-4A98-431D-B720-3ED8864B1F79}" destId="{2E7B87F1-68AD-46E5-940F-E6BE2DCF1963}" srcOrd="0" destOrd="1" presId="urn:microsoft.com/office/officeart/2005/8/layout/vList2"/>
    <dgm:cxn modelId="{31B11E80-9227-485D-B349-97F6A75F8FA5}" type="presOf" srcId="{02938732-222C-4062-916D-576BFC2198E9}" destId="{BEF1B46F-56EA-40BB-951D-C649F5CA2C77}" srcOrd="0" destOrd="0" presId="urn:microsoft.com/office/officeart/2005/8/layout/vList2"/>
    <dgm:cxn modelId="{2216DCB8-5720-46FD-8A14-FABCF747E061}" srcId="{02938732-222C-4062-916D-576BFC2198E9}" destId="{F2DEE9E7-A736-4F17-92C7-A55E19243466}" srcOrd="0" destOrd="0" parTransId="{A7CE382D-FD72-422A-9440-0FFCD9F0EF19}" sibTransId="{12F2B21B-863B-4F9E-A836-7AFCE99AB051}"/>
    <dgm:cxn modelId="{3F6A7596-D214-4779-9452-3FEA7DE3852B}" srcId="{F2DEE9E7-A736-4F17-92C7-A55E19243466}" destId="{2E577729-66C8-434A-A4F3-3716BE16CDCA}" srcOrd="2" destOrd="0" parTransId="{92CA31DA-4854-470E-B99D-54D333A50920}" sibTransId="{F076C688-F871-4CBA-B114-5625F4071D98}"/>
    <dgm:cxn modelId="{8656CDA3-F68D-4630-A763-C8D9F284C2AD}" srcId="{F2DEE9E7-A736-4F17-92C7-A55E19243466}" destId="{90BB2B62-44C5-41FD-ADDA-23DE23540E44}" srcOrd="0" destOrd="0" parTransId="{9A263D7C-4310-4C00-89AD-E5A9331FE2E2}" sibTransId="{C5790731-CC0A-4CC6-8797-33C22A117775}"/>
    <dgm:cxn modelId="{BDDADEAB-81B4-4B56-BEE3-574CBE608852}" type="presOf" srcId="{2E577729-66C8-434A-A4F3-3716BE16CDCA}" destId="{2E7B87F1-68AD-46E5-940F-E6BE2DCF1963}" srcOrd="0" destOrd="2" presId="urn:microsoft.com/office/officeart/2005/8/layout/vList2"/>
    <dgm:cxn modelId="{5CAF9E6A-42FF-43A2-8909-2C5D14CE415E}" type="presParOf" srcId="{BEF1B46F-56EA-40BB-951D-C649F5CA2C77}" destId="{C4609C5C-AC73-4BE1-AA2D-766162A51E98}" srcOrd="0" destOrd="0" presId="urn:microsoft.com/office/officeart/2005/8/layout/vList2"/>
    <dgm:cxn modelId="{8F54A3BD-7676-435C-839C-C5B592A3639F}" type="presParOf" srcId="{BEF1B46F-56EA-40BB-951D-C649F5CA2C77}" destId="{2E7B87F1-68AD-46E5-940F-E6BE2DCF1963}" srcOrd="1" destOrd="0" presId="urn:microsoft.com/office/officeart/2005/8/layout/vList2"/>
    <dgm:cxn modelId="{15965F61-EEB6-4744-B02C-DC1DDAFCAD2C}" type="presParOf" srcId="{BEF1B46F-56EA-40BB-951D-C649F5CA2C77}" destId="{69A207D0-45D7-4365-A5A3-88A126D9054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81268E-20C6-4B7C-872A-2062B591FF5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703EE32-96C5-4E3A-B254-C02365472122}">
      <dgm:prSet/>
      <dgm:spPr/>
      <dgm:t>
        <a:bodyPr/>
        <a:lstStyle/>
        <a:p>
          <a:pPr algn="ctr" rtl="1"/>
          <a:r>
            <a:rPr lang="fa-IR" dirty="0" smtClean="0">
              <a:cs typeface="B Titr" pitchFamily="2" charset="-78"/>
            </a:rPr>
            <a:t>موضوع تحقیق</a:t>
          </a:r>
          <a:endParaRPr lang="en-US" dirty="0">
            <a:cs typeface="B Titr" pitchFamily="2" charset="-78"/>
          </a:endParaRPr>
        </a:p>
      </dgm:t>
    </dgm:pt>
    <dgm:pt modelId="{9BD5C5CD-C07E-47BC-84E6-E518E3E90CEB}" type="parTrans" cxnId="{1F30696F-61E0-47DC-9531-CCEB67CC4DC0}">
      <dgm:prSet/>
      <dgm:spPr/>
      <dgm:t>
        <a:bodyPr/>
        <a:lstStyle/>
        <a:p>
          <a:endParaRPr lang="en-US">
            <a:cs typeface="B Mitra" pitchFamily="2" charset="-78"/>
          </a:endParaRPr>
        </a:p>
      </dgm:t>
    </dgm:pt>
    <dgm:pt modelId="{8E985E06-0E68-40BE-A7A5-7A3A8B0E4C39}" type="sibTrans" cxnId="{1F30696F-61E0-47DC-9531-CCEB67CC4DC0}">
      <dgm:prSet/>
      <dgm:spPr/>
      <dgm:t>
        <a:bodyPr/>
        <a:lstStyle/>
        <a:p>
          <a:endParaRPr lang="en-US">
            <a:cs typeface="B Mitra" pitchFamily="2" charset="-78"/>
          </a:endParaRPr>
        </a:p>
      </dgm:t>
    </dgm:pt>
    <dgm:pt modelId="{6647139B-77E6-4594-9D01-14FF9F24A5D5}">
      <dgm:prSet/>
      <dgm:spPr/>
      <dgm:t>
        <a:bodyPr/>
        <a:lstStyle/>
        <a:p>
          <a:pPr rtl="1"/>
          <a:r>
            <a:rPr lang="fa-IR" dirty="0" smtClean="0">
              <a:cs typeface="B Mitra" pitchFamily="2" charset="-78"/>
            </a:rPr>
            <a:t>دلایل رد تقاضاهای وام‌ بانکی</a:t>
          </a:r>
          <a:endParaRPr lang="en-US" dirty="0">
            <a:cs typeface="B Mitra" pitchFamily="2" charset="-78"/>
          </a:endParaRPr>
        </a:p>
      </dgm:t>
    </dgm:pt>
    <dgm:pt modelId="{5C0ABB43-DB58-479E-B221-579D9F494775}" type="parTrans" cxnId="{8206D9B1-034E-4812-8F13-D40B7C725FF0}">
      <dgm:prSet/>
      <dgm:spPr/>
      <dgm:t>
        <a:bodyPr/>
        <a:lstStyle/>
        <a:p>
          <a:endParaRPr lang="en-US">
            <a:cs typeface="B Mitra" pitchFamily="2" charset="-78"/>
          </a:endParaRPr>
        </a:p>
      </dgm:t>
    </dgm:pt>
    <dgm:pt modelId="{121438C0-E357-47C2-874A-CCD051AA0194}" type="sibTrans" cxnId="{8206D9B1-034E-4812-8F13-D40B7C725FF0}">
      <dgm:prSet/>
      <dgm:spPr/>
      <dgm:t>
        <a:bodyPr/>
        <a:lstStyle/>
        <a:p>
          <a:endParaRPr lang="en-US">
            <a:cs typeface="B Mitra" pitchFamily="2" charset="-78"/>
          </a:endParaRPr>
        </a:p>
      </dgm:t>
    </dgm:pt>
    <dgm:pt modelId="{45CD431A-2832-4E32-B51B-DEE87EF38595}">
      <dgm:prSet/>
      <dgm:spPr/>
      <dgm:t>
        <a:bodyPr/>
        <a:lstStyle/>
        <a:p>
          <a:pPr algn="ctr" rtl="1"/>
          <a:r>
            <a:rPr lang="fa-IR" smtClean="0">
              <a:cs typeface="B Titr" pitchFamily="2" charset="-78"/>
            </a:rPr>
            <a:t>نمونه‌ی تحقیق</a:t>
          </a:r>
          <a:endParaRPr lang="en-US">
            <a:cs typeface="B Titr" pitchFamily="2" charset="-78"/>
          </a:endParaRPr>
        </a:p>
      </dgm:t>
    </dgm:pt>
    <dgm:pt modelId="{462882B7-E4B4-43BF-9CAA-07B62951E3D4}" type="parTrans" cxnId="{F19F6597-BABE-436B-B6C0-E3AA2D5F6CA6}">
      <dgm:prSet/>
      <dgm:spPr/>
      <dgm:t>
        <a:bodyPr/>
        <a:lstStyle/>
        <a:p>
          <a:endParaRPr lang="en-US">
            <a:cs typeface="B Mitra" pitchFamily="2" charset="-78"/>
          </a:endParaRPr>
        </a:p>
      </dgm:t>
    </dgm:pt>
    <dgm:pt modelId="{B2F2F869-0AC4-470C-A701-9637C8AC286A}" type="sibTrans" cxnId="{F19F6597-BABE-436B-B6C0-E3AA2D5F6CA6}">
      <dgm:prSet/>
      <dgm:spPr/>
      <dgm:t>
        <a:bodyPr/>
        <a:lstStyle/>
        <a:p>
          <a:endParaRPr lang="en-US">
            <a:cs typeface="B Mitra" pitchFamily="2" charset="-78"/>
          </a:endParaRPr>
        </a:p>
      </dgm:t>
    </dgm:pt>
    <dgm:pt modelId="{E56BDF2C-DFDE-4EB7-9AE4-6A177A5CF1AF}">
      <dgm:prSet/>
      <dgm:spPr/>
      <dgm:t>
        <a:bodyPr/>
        <a:lstStyle/>
        <a:p>
          <a:pPr rtl="1"/>
          <a:r>
            <a:rPr lang="fa-IR" smtClean="0">
              <a:cs typeface="B Mitra" pitchFamily="2" charset="-78"/>
            </a:rPr>
            <a:t>نمونه‌ای متشکل از 25 هزار شرکت فعال در ناحیه‌ی یورو انتخاب شدند. تعداد پرسنل آن شرکت‌ها بین 9 تا 249 نفر بوده است.</a:t>
          </a:r>
          <a:endParaRPr lang="en-US">
            <a:cs typeface="B Mitra" pitchFamily="2" charset="-78"/>
          </a:endParaRPr>
        </a:p>
      </dgm:t>
    </dgm:pt>
    <dgm:pt modelId="{AD6BE183-A02A-4BEF-BD6B-05BC84791C87}" type="parTrans" cxnId="{B3CE5377-4159-4AEF-9CA2-1590AFB3FC4C}">
      <dgm:prSet/>
      <dgm:spPr/>
      <dgm:t>
        <a:bodyPr/>
        <a:lstStyle/>
        <a:p>
          <a:endParaRPr lang="en-US">
            <a:cs typeface="B Mitra" pitchFamily="2" charset="-78"/>
          </a:endParaRPr>
        </a:p>
      </dgm:t>
    </dgm:pt>
    <dgm:pt modelId="{7A8A0717-679C-4FFC-B4EB-1B1DD319A018}" type="sibTrans" cxnId="{B3CE5377-4159-4AEF-9CA2-1590AFB3FC4C}">
      <dgm:prSet/>
      <dgm:spPr/>
      <dgm:t>
        <a:bodyPr/>
        <a:lstStyle/>
        <a:p>
          <a:endParaRPr lang="en-US">
            <a:cs typeface="B Mitra" pitchFamily="2" charset="-78"/>
          </a:endParaRPr>
        </a:p>
      </dgm:t>
    </dgm:pt>
    <dgm:pt modelId="{B640966C-EC8F-457F-95A2-C3036BFDE9F5}">
      <dgm:prSet/>
      <dgm:spPr/>
      <dgm:t>
        <a:bodyPr/>
        <a:lstStyle/>
        <a:p>
          <a:pPr algn="ctr" rtl="1"/>
          <a:r>
            <a:rPr lang="fa-IR" dirty="0" smtClean="0">
              <a:cs typeface="B Titr" pitchFamily="2" charset="-78"/>
            </a:rPr>
            <a:t>نتیجه‌ی تحقیق</a:t>
          </a:r>
          <a:endParaRPr lang="en-US" dirty="0">
            <a:cs typeface="B Titr" pitchFamily="2" charset="-78"/>
          </a:endParaRPr>
        </a:p>
      </dgm:t>
    </dgm:pt>
    <dgm:pt modelId="{B3011A5D-6CD3-48F9-8DA2-2AE5E8E704F3}" type="parTrans" cxnId="{4F072B95-116D-417B-8098-DAAA02DCA219}">
      <dgm:prSet/>
      <dgm:spPr/>
      <dgm:t>
        <a:bodyPr/>
        <a:lstStyle/>
        <a:p>
          <a:endParaRPr lang="en-US">
            <a:cs typeface="B Mitra" pitchFamily="2" charset="-78"/>
          </a:endParaRPr>
        </a:p>
      </dgm:t>
    </dgm:pt>
    <dgm:pt modelId="{C5AFD2FA-1B3B-47A4-8BC0-864472C84ED5}" type="sibTrans" cxnId="{4F072B95-116D-417B-8098-DAAA02DCA219}">
      <dgm:prSet/>
      <dgm:spPr/>
      <dgm:t>
        <a:bodyPr/>
        <a:lstStyle/>
        <a:p>
          <a:endParaRPr lang="en-US">
            <a:cs typeface="B Mitra" pitchFamily="2" charset="-78"/>
          </a:endParaRPr>
        </a:p>
      </dgm:t>
    </dgm:pt>
    <dgm:pt modelId="{6A38714B-FB42-4CEF-9E81-04D66E4CDB8E}">
      <dgm:prSet/>
      <dgm:spPr/>
      <dgm:t>
        <a:bodyPr/>
        <a:lstStyle/>
        <a:p>
          <a:pPr rtl="1"/>
          <a:r>
            <a:rPr lang="fa-IR" smtClean="0">
              <a:cs typeface="B Mitra" pitchFamily="2" charset="-78"/>
            </a:rPr>
            <a:t>مهم‎ترین دلیل رد تقاضاهای وام عدم کفایت وثایق مشتریان بوده است.</a:t>
          </a:r>
          <a:endParaRPr lang="en-US">
            <a:cs typeface="B Mitra" pitchFamily="2" charset="-78"/>
          </a:endParaRPr>
        </a:p>
      </dgm:t>
    </dgm:pt>
    <dgm:pt modelId="{B6A7B2AD-6EC4-4869-AE81-BF56B03C31C5}" type="parTrans" cxnId="{C143E1DB-F2CA-4AA1-A8FE-E27A86F31B97}">
      <dgm:prSet/>
      <dgm:spPr/>
      <dgm:t>
        <a:bodyPr/>
        <a:lstStyle/>
        <a:p>
          <a:endParaRPr lang="en-US">
            <a:cs typeface="B Mitra" pitchFamily="2" charset="-78"/>
          </a:endParaRPr>
        </a:p>
      </dgm:t>
    </dgm:pt>
    <dgm:pt modelId="{7A15C4D7-68C7-4526-B847-C73DC049E184}" type="sibTrans" cxnId="{C143E1DB-F2CA-4AA1-A8FE-E27A86F31B97}">
      <dgm:prSet/>
      <dgm:spPr/>
      <dgm:t>
        <a:bodyPr/>
        <a:lstStyle/>
        <a:p>
          <a:endParaRPr lang="en-US">
            <a:cs typeface="B Mitra" pitchFamily="2" charset="-78"/>
          </a:endParaRPr>
        </a:p>
      </dgm:t>
    </dgm:pt>
    <dgm:pt modelId="{05868588-8A7D-466B-95A5-E27011B44351}" type="pres">
      <dgm:prSet presAssocID="{F781268E-20C6-4B7C-872A-2062B591FF51}" presName="linear" presStyleCnt="0">
        <dgm:presLayoutVars>
          <dgm:dir/>
          <dgm:animLvl val="lvl"/>
          <dgm:resizeHandles val="exact"/>
        </dgm:presLayoutVars>
      </dgm:prSet>
      <dgm:spPr/>
      <dgm:t>
        <a:bodyPr/>
        <a:lstStyle/>
        <a:p>
          <a:endParaRPr lang="en-US"/>
        </a:p>
      </dgm:t>
    </dgm:pt>
    <dgm:pt modelId="{6B249FB5-D3E3-46B1-AC76-E277A9B3F0E3}" type="pres">
      <dgm:prSet presAssocID="{5703EE32-96C5-4E3A-B254-C02365472122}" presName="parentLin" presStyleCnt="0"/>
      <dgm:spPr/>
    </dgm:pt>
    <dgm:pt modelId="{99F018DD-EEA5-48C6-82BB-A8257982822C}" type="pres">
      <dgm:prSet presAssocID="{5703EE32-96C5-4E3A-B254-C02365472122}" presName="parentLeftMargin" presStyleLbl="node1" presStyleIdx="0" presStyleCnt="3"/>
      <dgm:spPr/>
      <dgm:t>
        <a:bodyPr/>
        <a:lstStyle/>
        <a:p>
          <a:endParaRPr lang="en-US"/>
        </a:p>
      </dgm:t>
    </dgm:pt>
    <dgm:pt modelId="{80C6A188-E5DB-425E-AEB9-70697959A42D}" type="pres">
      <dgm:prSet presAssocID="{5703EE32-96C5-4E3A-B254-C02365472122}" presName="parentText" presStyleLbl="node1" presStyleIdx="0" presStyleCnt="3">
        <dgm:presLayoutVars>
          <dgm:chMax val="0"/>
          <dgm:bulletEnabled val="1"/>
        </dgm:presLayoutVars>
      </dgm:prSet>
      <dgm:spPr/>
      <dgm:t>
        <a:bodyPr/>
        <a:lstStyle/>
        <a:p>
          <a:endParaRPr lang="en-US"/>
        </a:p>
      </dgm:t>
    </dgm:pt>
    <dgm:pt modelId="{A595BEAD-B90D-451C-AE7C-3FAED86AD848}" type="pres">
      <dgm:prSet presAssocID="{5703EE32-96C5-4E3A-B254-C02365472122}" presName="negativeSpace" presStyleCnt="0"/>
      <dgm:spPr/>
    </dgm:pt>
    <dgm:pt modelId="{4FCC864E-0FB2-4D11-9731-670A99389DE1}" type="pres">
      <dgm:prSet presAssocID="{5703EE32-96C5-4E3A-B254-C02365472122}" presName="childText" presStyleLbl="conFgAcc1" presStyleIdx="0" presStyleCnt="3">
        <dgm:presLayoutVars>
          <dgm:bulletEnabled val="1"/>
        </dgm:presLayoutVars>
      </dgm:prSet>
      <dgm:spPr/>
      <dgm:t>
        <a:bodyPr/>
        <a:lstStyle/>
        <a:p>
          <a:endParaRPr lang="en-US"/>
        </a:p>
      </dgm:t>
    </dgm:pt>
    <dgm:pt modelId="{12ADDC51-F9C7-4F01-A32C-5BAF2ABDB747}" type="pres">
      <dgm:prSet presAssocID="{8E985E06-0E68-40BE-A7A5-7A3A8B0E4C39}" presName="spaceBetweenRectangles" presStyleCnt="0"/>
      <dgm:spPr/>
    </dgm:pt>
    <dgm:pt modelId="{2EE48792-C62D-421C-B82A-33919A1002C3}" type="pres">
      <dgm:prSet presAssocID="{45CD431A-2832-4E32-B51B-DEE87EF38595}" presName="parentLin" presStyleCnt="0"/>
      <dgm:spPr/>
    </dgm:pt>
    <dgm:pt modelId="{F35D5267-67E2-40AE-83AA-82E9DE13CA23}" type="pres">
      <dgm:prSet presAssocID="{45CD431A-2832-4E32-B51B-DEE87EF38595}" presName="parentLeftMargin" presStyleLbl="node1" presStyleIdx="0" presStyleCnt="3"/>
      <dgm:spPr/>
      <dgm:t>
        <a:bodyPr/>
        <a:lstStyle/>
        <a:p>
          <a:endParaRPr lang="en-US"/>
        </a:p>
      </dgm:t>
    </dgm:pt>
    <dgm:pt modelId="{86876EBD-3B32-4A28-A0B7-272445A1EE31}" type="pres">
      <dgm:prSet presAssocID="{45CD431A-2832-4E32-B51B-DEE87EF38595}" presName="parentText" presStyleLbl="node1" presStyleIdx="1" presStyleCnt="3">
        <dgm:presLayoutVars>
          <dgm:chMax val="0"/>
          <dgm:bulletEnabled val="1"/>
        </dgm:presLayoutVars>
      </dgm:prSet>
      <dgm:spPr/>
      <dgm:t>
        <a:bodyPr/>
        <a:lstStyle/>
        <a:p>
          <a:endParaRPr lang="en-US"/>
        </a:p>
      </dgm:t>
    </dgm:pt>
    <dgm:pt modelId="{1C197CE7-5B7E-439E-A0A4-4930D1596F48}" type="pres">
      <dgm:prSet presAssocID="{45CD431A-2832-4E32-B51B-DEE87EF38595}" presName="negativeSpace" presStyleCnt="0"/>
      <dgm:spPr/>
    </dgm:pt>
    <dgm:pt modelId="{DD2E017F-0A79-4FAF-AFA1-3756A21C1540}" type="pres">
      <dgm:prSet presAssocID="{45CD431A-2832-4E32-B51B-DEE87EF38595}" presName="childText" presStyleLbl="conFgAcc1" presStyleIdx="1" presStyleCnt="3">
        <dgm:presLayoutVars>
          <dgm:bulletEnabled val="1"/>
        </dgm:presLayoutVars>
      </dgm:prSet>
      <dgm:spPr/>
      <dgm:t>
        <a:bodyPr/>
        <a:lstStyle/>
        <a:p>
          <a:endParaRPr lang="en-US"/>
        </a:p>
      </dgm:t>
    </dgm:pt>
    <dgm:pt modelId="{4D36F8C4-41D0-49AF-8EF2-080BFEB339AC}" type="pres">
      <dgm:prSet presAssocID="{B2F2F869-0AC4-470C-A701-9637C8AC286A}" presName="spaceBetweenRectangles" presStyleCnt="0"/>
      <dgm:spPr/>
    </dgm:pt>
    <dgm:pt modelId="{ED66CB6B-45C6-4926-91C2-403DEE63CE8C}" type="pres">
      <dgm:prSet presAssocID="{B640966C-EC8F-457F-95A2-C3036BFDE9F5}" presName="parentLin" presStyleCnt="0"/>
      <dgm:spPr/>
    </dgm:pt>
    <dgm:pt modelId="{CCD37894-B6DB-46EF-96DE-3AC915F4A5E5}" type="pres">
      <dgm:prSet presAssocID="{B640966C-EC8F-457F-95A2-C3036BFDE9F5}" presName="parentLeftMargin" presStyleLbl="node1" presStyleIdx="1" presStyleCnt="3"/>
      <dgm:spPr/>
      <dgm:t>
        <a:bodyPr/>
        <a:lstStyle/>
        <a:p>
          <a:endParaRPr lang="en-US"/>
        </a:p>
      </dgm:t>
    </dgm:pt>
    <dgm:pt modelId="{6822F6A4-39AA-4F3B-AA42-4573C17EE0EE}" type="pres">
      <dgm:prSet presAssocID="{B640966C-EC8F-457F-95A2-C3036BFDE9F5}" presName="parentText" presStyleLbl="node1" presStyleIdx="2" presStyleCnt="3">
        <dgm:presLayoutVars>
          <dgm:chMax val="0"/>
          <dgm:bulletEnabled val="1"/>
        </dgm:presLayoutVars>
      </dgm:prSet>
      <dgm:spPr/>
      <dgm:t>
        <a:bodyPr/>
        <a:lstStyle/>
        <a:p>
          <a:endParaRPr lang="en-US"/>
        </a:p>
      </dgm:t>
    </dgm:pt>
    <dgm:pt modelId="{4FC4AC52-7D94-4313-A921-0C2A78883ED7}" type="pres">
      <dgm:prSet presAssocID="{B640966C-EC8F-457F-95A2-C3036BFDE9F5}" presName="negativeSpace" presStyleCnt="0"/>
      <dgm:spPr/>
    </dgm:pt>
    <dgm:pt modelId="{0A831335-8417-40E0-B415-A523560A800D}" type="pres">
      <dgm:prSet presAssocID="{B640966C-EC8F-457F-95A2-C3036BFDE9F5}" presName="childText" presStyleLbl="conFgAcc1" presStyleIdx="2" presStyleCnt="3">
        <dgm:presLayoutVars>
          <dgm:bulletEnabled val="1"/>
        </dgm:presLayoutVars>
      </dgm:prSet>
      <dgm:spPr/>
      <dgm:t>
        <a:bodyPr/>
        <a:lstStyle/>
        <a:p>
          <a:endParaRPr lang="en-US"/>
        </a:p>
      </dgm:t>
    </dgm:pt>
  </dgm:ptLst>
  <dgm:cxnLst>
    <dgm:cxn modelId="{A537994F-EA73-4006-A841-0CEDF8F4A7B5}" type="presOf" srcId="{F781268E-20C6-4B7C-872A-2062B591FF51}" destId="{05868588-8A7D-466B-95A5-E27011B44351}" srcOrd="0" destOrd="0" presId="urn:microsoft.com/office/officeart/2005/8/layout/list1"/>
    <dgm:cxn modelId="{1F30696F-61E0-47DC-9531-CCEB67CC4DC0}" srcId="{F781268E-20C6-4B7C-872A-2062B591FF51}" destId="{5703EE32-96C5-4E3A-B254-C02365472122}" srcOrd="0" destOrd="0" parTransId="{9BD5C5CD-C07E-47BC-84E6-E518E3E90CEB}" sibTransId="{8E985E06-0E68-40BE-A7A5-7A3A8B0E4C39}"/>
    <dgm:cxn modelId="{446838DD-FA9D-4920-B866-6BE4420C1655}" type="presOf" srcId="{E56BDF2C-DFDE-4EB7-9AE4-6A177A5CF1AF}" destId="{DD2E017F-0A79-4FAF-AFA1-3756A21C1540}" srcOrd="0" destOrd="0" presId="urn:microsoft.com/office/officeart/2005/8/layout/list1"/>
    <dgm:cxn modelId="{13486C33-DA43-47E0-863E-6639798B6F0E}" type="presOf" srcId="{45CD431A-2832-4E32-B51B-DEE87EF38595}" destId="{86876EBD-3B32-4A28-A0B7-272445A1EE31}" srcOrd="1" destOrd="0" presId="urn:microsoft.com/office/officeart/2005/8/layout/list1"/>
    <dgm:cxn modelId="{8206D9B1-034E-4812-8F13-D40B7C725FF0}" srcId="{5703EE32-96C5-4E3A-B254-C02365472122}" destId="{6647139B-77E6-4594-9D01-14FF9F24A5D5}" srcOrd="0" destOrd="0" parTransId="{5C0ABB43-DB58-479E-B221-579D9F494775}" sibTransId="{121438C0-E357-47C2-874A-CCD051AA0194}"/>
    <dgm:cxn modelId="{4F072B95-116D-417B-8098-DAAA02DCA219}" srcId="{F781268E-20C6-4B7C-872A-2062B591FF51}" destId="{B640966C-EC8F-457F-95A2-C3036BFDE9F5}" srcOrd="2" destOrd="0" parTransId="{B3011A5D-6CD3-48F9-8DA2-2AE5E8E704F3}" sibTransId="{C5AFD2FA-1B3B-47A4-8BC0-864472C84ED5}"/>
    <dgm:cxn modelId="{DDC4DB36-0516-460F-AEB1-7824E3335CD9}" type="presOf" srcId="{6647139B-77E6-4594-9D01-14FF9F24A5D5}" destId="{4FCC864E-0FB2-4D11-9731-670A99389DE1}" srcOrd="0" destOrd="0" presId="urn:microsoft.com/office/officeart/2005/8/layout/list1"/>
    <dgm:cxn modelId="{680C6530-7356-4976-86A9-2100BDB6B138}" type="presOf" srcId="{B640966C-EC8F-457F-95A2-C3036BFDE9F5}" destId="{CCD37894-B6DB-46EF-96DE-3AC915F4A5E5}" srcOrd="0" destOrd="0" presId="urn:microsoft.com/office/officeart/2005/8/layout/list1"/>
    <dgm:cxn modelId="{87C74AD2-0869-491B-BF56-8F67025A08DF}" type="presOf" srcId="{5703EE32-96C5-4E3A-B254-C02365472122}" destId="{80C6A188-E5DB-425E-AEB9-70697959A42D}" srcOrd="1" destOrd="0" presId="urn:microsoft.com/office/officeart/2005/8/layout/list1"/>
    <dgm:cxn modelId="{2646B8F4-067B-4C6D-8E5D-CE0930D27838}" type="presOf" srcId="{45CD431A-2832-4E32-B51B-DEE87EF38595}" destId="{F35D5267-67E2-40AE-83AA-82E9DE13CA23}" srcOrd="0" destOrd="0" presId="urn:microsoft.com/office/officeart/2005/8/layout/list1"/>
    <dgm:cxn modelId="{C143E1DB-F2CA-4AA1-A8FE-E27A86F31B97}" srcId="{B640966C-EC8F-457F-95A2-C3036BFDE9F5}" destId="{6A38714B-FB42-4CEF-9E81-04D66E4CDB8E}" srcOrd="0" destOrd="0" parTransId="{B6A7B2AD-6EC4-4869-AE81-BF56B03C31C5}" sibTransId="{7A15C4D7-68C7-4526-B847-C73DC049E184}"/>
    <dgm:cxn modelId="{BA801B6B-927A-4C6F-ABD5-287A510115D9}" type="presOf" srcId="{6A38714B-FB42-4CEF-9E81-04D66E4CDB8E}" destId="{0A831335-8417-40E0-B415-A523560A800D}" srcOrd="0" destOrd="0" presId="urn:microsoft.com/office/officeart/2005/8/layout/list1"/>
    <dgm:cxn modelId="{513FB337-6947-4BB1-AE33-925155B2E34B}" type="presOf" srcId="{B640966C-EC8F-457F-95A2-C3036BFDE9F5}" destId="{6822F6A4-39AA-4F3B-AA42-4573C17EE0EE}" srcOrd="1" destOrd="0" presId="urn:microsoft.com/office/officeart/2005/8/layout/list1"/>
    <dgm:cxn modelId="{F19F6597-BABE-436B-B6C0-E3AA2D5F6CA6}" srcId="{F781268E-20C6-4B7C-872A-2062B591FF51}" destId="{45CD431A-2832-4E32-B51B-DEE87EF38595}" srcOrd="1" destOrd="0" parTransId="{462882B7-E4B4-43BF-9CAA-07B62951E3D4}" sibTransId="{B2F2F869-0AC4-470C-A701-9637C8AC286A}"/>
    <dgm:cxn modelId="{759EE375-B406-49A6-A957-CB7515F7F7BF}" type="presOf" srcId="{5703EE32-96C5-4E3A-B254-C02365472122}" destId="{99F018DD-EEA5-48C6-82BB-A8257982822C}" srcOrd="0" destOrd="0" presId="urn:microsoft.com/office/officeart/2005/8/layout/list1"/>
    <dgm:cxn modelId="{B3CE5377-4159-4AEF-9CA2-1590AFB3FC4C}" srcId="{45CD431A-2832-4E32-B51B-DEE87EF38595}" destId="{E56BDF2C-DFDE-4EB7-9AE4-6A177A5CF1AF}" srcOrd="0" destOrd="0" parTransId="{AD6BE183-A02A-4BEF-BD6B-05BC84791C87}" sibTransId="{7A8A0717-679C-4FFC-B4EB-1B1DD319A018}"/>
    <dgm:cxn modelId="{6784E019-59F1-4240-A8AE-C029EB1B8026}" type="presParOf" srcId="{05868588-8A7D-466B-95A5-E27011B44351}" destId="{6B249FB5-D3E3-46B1-AC76-E277A9B3F0E3}" srcOrd="0" destOrd="0" presId="urn:microsoft.com/office/officeart/2005/8/layout/list1"/>
    <dgm:cxn modelId="{23ADBB86-2379-4FB8-916E-123A66CFB1C6}" type="presParOf" srcId="{6B249FB5-D3E3-46B1-AC76-E277A9B3F0E3}" destId="{99F018DD-EEA5-48C6-82BB-A8257982822C}" srcOrd="0" destOrd="0" presId="urn:microsoft.com/office/officeart/2005/8/layout/list1"/>
    <dgm:cxn modelId="{A6695F5D-4C65-43D5-876F-98EC1EAFC07B}" type="presParOf" srcId="{6B249FB5-D3E3-46B1-AC76-E277A9B3F0E3}" destId="{80C6A188-E5DB-425E-AEB9-70697959A42D}" srcOrd="1" destOrd="0" presId="urn:microsoft.com/office/officeart/2005/8/layout/list1"/>
    <dgm:cxn modelId="{BED7A781-E1F4-41E3-8B24-93B20853FE81}" type="presParOf" srcId="{05868588-8A7D-466B-95A5-E27011B44351}" destId="{A595BEAD-B90D-451C-AE7C-3FAED86AD848}" srcOrd="1" destOrd="0" presId="urn:microsoft.com/office/officeart/2005/8/layout/list1"/>
    <dgm:cxn modelId="{2AEC240B-0939-4EE4-9D99-D1860914D200}" type="presParOf" srcId="{05868588-8A7D-466B-95A5-E27011B44351}" destId="{4FCC864E-0FB2-4D11-9731-670A99389DE1}" srcOrd="2" destOrd="0" presId="urn:microsoft.com/office/officeart/2005/8/layout/list1"/>
    <dgm:cxn modelId="{78EFC6DC-3C14-4E43-8D60-A609A3A3D774}" type="presParOf" srcId="{05868588-8A7D-466B-95A5-E27011B44351}" destId="{12ADDC51-F9C7-4F01-A32C-5BAF2ABDB747}" srcOrd="3" destOrd="0" presId="urn:microsoft.com/office/officeart/2005/8/layout/list1"/>
    <dgm:cxn modelId="{69D6E4F2-A5AC-4AA0-8B2F-1296826E63B8}" type="presParOf" srcId="{05868588-8A7D-466B-95A5-E27011B44351}" destId="{2EE48792-C62D-421C-B82A-33919A1002C3}" srcOrd="4" destOrd="0" presId="urn:microsoft.com/office/officeart/2005/8/layout/list1"/>
    <dgm:cxn modelId="{5CE94EF2-16A1-4E47-9D93-E66F3062205A}" type="presParOf" srcId="{2EE48792-C62D-421C-B82A-33919A1002C3}" destId="{F35D5267-67E2-40AE-83AA-82E9DE13CA23}" srcOrd="0" destOrd="0" presId="urn:microsoft.com/office/officeart/2005/8/layout/list1"/>
    <dgm:cxn modelId="{558F142F-6317-4CDB-8908-8F718B9A6798}" type="presParOf" srcId="{2EE48792-C62D-421C-B82A-33919A1002C3}" destId="{86876EBD-3B32-4A28-A0B7-272445A1EE31}" srcOrd="1" destOrd="0" presId="urn:microsoft.com/office/officeart/2005/8/layout/list1"/>
    <dgm:cxn modelId="{FDB2B295-8F4F-449A-BFD5-95E55A29273E}" type="presParOf" srcId="{05868588-8A7D-466B-95A5-E27011B44351}" destId="{1C197CE7-5B7E-439E-A0A4-4930D1596F48}" srcOrd="5" destOrd="0" presId="urn:microsoft.com/office/officeart/2005/8/layout/list1"/>
    <dgm:cxn modelId="{D0505EB2-BFDD-4183-90DF-BD712CDD128D}" type="presParOf" srcId="{05868588-8A7D-466B-95A5-E27011B44351}" destId="{DD2E017F-0A79-4FAF-AFA1-3756A21C1540}" srcOrd="6" destOrd="0" presId="urn:microsoft.com/office/officeart/2005/8/layout/list1"/>
    <dgm:cxn modelId="{490B1925-DA00-448D-88C0-0A02A45DC4D7}" type="presParOf" srcId="{05868588-8A7D-466B-95A5-E27011B44351}" destId="{4D36F8C4-41D0-49AF-8EF2-080BFEB339AC}" srcOrd="7" destOrd="0" presId="urn:microsoft.com/office/officeart/2005/8/layout/list1"/>
    <dgm:cxn modelId="{5BDCD9A9-EEC1-4D18-B9EC-584EA11B90C9}" type="presParOf" srcId="{05868588-8A7D-466B-95A5-E27011B44351}" destId="{ED66CB6B-45C6-4926-91C2-403DEE63CE8C}" srcOrd="8" destOrd="0" presId="urn:microsoft.com/office/officeart/2005/8/layout/list1"/>
    <dgm:cxn modelId="{B1B866C3-C896-4E29-98F0-51CE227A4F33}" type="presParOf" srcId="{ED66CB6B-45C6-4926-91C2-403DEE63CE8C}" destId="{CCD37894-B6DB-46EF-96DE-3AC915F4A5E5}" srcOrd="0" destOrd="0" presId="urn:microsoft.com/office/officeart/2005/8/layout/list1"/>
    <dgm:cxn modelId="{4F6016C8-C1E9-4339-BE83-7293DD61C255}" type="presParOf" srcId="{ED66CB6B-45C6-4926-91C2-403DEE63CE8C}" destId="{6822F6A4-39AA-4F3B-AA42-4573C17EE0EE}" srcOrd="1" destOrd="0" presId="urn:microsoft.com/office/officeart/2005/8/layout/list1"/>
    <dgm:cxn modelId="{F46F4CA4-7223-4AAF-A383-A05885C12B19}" type="presParOf" srcId="{05868588-8A7D-466B-95A5-E27011B44351}" destId="{4FC4AC52-7D94-4313-A921-0C2A78883ED7}" srcOrd="9" destOrd="0" presId="urn:microsoft.com/office/officeart/2005/8/layout/list1"/>
    <dgm:cxn modelId="{FAA5EC48-1B66-46DD-B43C-F1FFE9CE0776}" type="presParOf" srcId="{05868588-8A7D-466B-95A5-E27011B44351}" destId="{0A831335-8417-40E0-B415-A523560A800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426501-243E-43D1-A2E7-D414A9CBE992}"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5299E14D-D7F6-4C03-BF4F-C6716C59D152}">
      <dgm:prSet/>
      <dgm:spPr/>
      <dgm:t>
        <a:bodyPr/>
        <a:lstStyle/>
        <a:p>
          <a:pPr algn="ctr" rtl="1"/>
          <a:r>
            <a:rPr lang="fa-IR" dirty="0" smtClean="0">
              <a:cs typeface="B Titr" pitchFamily="2" charset="-78"/>
            </a:rPr>
            <a:t>موضوع تحقیق</a:t>
          </a:r>
          <a:endParaRPr lang="en-US" dirty="0">
            <a:cs typeface="B Titr" pitchFamily="2" charset="-78"/>
          </a:endParaRPr>
        </a:p>
      </dgm:t>
    </dgm:pt>
    <dgm:pt modelId="{CFE695AE-8DE0-4DB2-9839-2E3CC102B7F1}" type="parTrans" cxnId="{DE40FC16-D167-4963-A198-437676D75480}">
      <dgm:prSet/>
      <dgm:spPr/>
      <dgm:t>
        <a:bodyPr/>
        <a:lstStyle/>
        <a:p>
          <a:endParaRPr lang="en-US">
            <a:cs typeface="B Mitra" pitchFamily="2" charset="-78"/>
          </a:endParaRPr>
        </a:p>
      </dgm:t>
    </dgm:pt>
    <dgm:pt modelId="{1F06A8F2-957E-4C92-B7A9-4D083F88EBF9}" type="sibTrans" cxnId="{DE40FC16-D167-4963-A198-437676D75480}">
      <dgm:prSet/>
      <dgm:spPr/>
      <dgm:t>
        <a:bodyPr/>
        <a:lstStyle/>
        <a:p>
          <a:endParaRPr lang="en-US">
            <a:cs typeface="B Mitra" pitchFamily="2" charset="-78"/>
          </a:endParaRPr>
        </a:p>
      </dgm:t>
    </dgm:pt>
    <dgm:pt modelId="{B7FE0CF2-9AD9-448A-8451-14BA5CCD68C3}">
      <dgm:prSet/>
      <dgm:spPr/>
      <dgm:t>
        <a:bodyPr/>
        <a:lstStyle/>
        <a:p>
          <a:pPr rtl="1"/>
          <a:r>
            <a:rPr lang="fa-IR" smtClean="0">
              <a:cs typeface="B Mitra" pitchFamily="2" charset="-78"/>
            </a:rPr>
            <a:t>نارسایی‌های بازار و مشوق‎های لیزینگ</a:t>
          </a:r>
          <a:endParaRPr lang="en-US">
            <a:cs typeface="B Mitra" pitchFamily="2" charset="-78"/>
          </a:endParaRPr>
        </a:p>
      </dgm:t>
    </dgm:pt>
    <dgm:pt modelId="{7B1D1CDB-A035-4E8F-BC43-FA50CC3B60FF}" type="parTrans" cxnId="{BB08D3EF-41B8-4B64-8C26-4121BD65686C}">
      <dgm:prSet/>
      <dgm:spPr/>
      <dgm:t>
        <a:bodyPr/>
        <a:lstStyle/>
        <a:p>
          <a:endParaRPr lang="en-US">
            <a:cs typeface="B Mitra" pitchFamily="2" charset="-78"/>
          </a:endParaRPr>
        </a:p>
      </dgm:t>
    </dgm:pt>
    <dgm:pt modelId="{0A765CAB-772E-42D7-B870-451B4FA604C9}" type="sibTrans" cxnId="{BB08D3EF-41B8-4B64-8C26-4121BD65686C}">
      <dgm:prSet/>
      <dgm:spPr/>
      <dgm:t>
        <a:bodyPr/>
        <a:lstStyle/>
        <a:p>
          <a:endParaRPr lang="en-US">
            <a:cs typeface="B Mitra" pitchFamily="2" charset="-78"/>
          </a:endParaRPr>
        </a:p>
      </dgm:t>
    </dgm:pt>
    <dgm:pt modelId="{58531198-6460-4390-AFCE-75BFFA1BB37B}">
      <dgm:prSet/>
      <dgm:spPr/>
      <dgm:t>
        <a:bodyPr/>
        <a:lstStyle/>
        <a:p>
          <a:pPr algn="ctr" rtl="1"/>
          <a:r>
            <a:rPr lang="fa-IR" dirty="0" smtClean="0">
              <a:cs typeface="B Titr" pitchFamily="2" charset="-78"/>
            </a:rPr>
            <a:t>نتیجه</a:t>
          </a:r>
          <a:endParaRPr lang="en-US" dirty="0">
            <a:cs typeface="B Titr" pitchFamily="2" charset="-78"/>
          </a:endParaRPr>
        </a:p>
      </dgm:t>
    </dgm:pt>
    <dgm:pt modelId="{D6ECDE44-6CFF-472B-B6E8-B8486FC683D0}" type="parTrans" cxnId="{5873BC42-1B0C-4974-AAB4-505B8016FDD9}">
      <dgm:prSet/>
      <dgm:spPr/>
      <dgm:t>
        <a:bodyPr/>
        <a:lstStyle/>
        <a:p>
          <a:endParaRPr lang="en-US">
            <a:cs typeface="B Mitra" pitchFamily="2" charset="-78"/>
          </a:endParaRPr>
        </a:p>
      </dgm:t>
    </dgm:pt>
    <dgm:pt modelId="{527F9E35-AD9A-4C33-A273-FFB0BB3D222D}" type="sibTrans" cxnId="{5873BC42-1B0C-4974-AAB4-505B8016FDD9}">
      <dgm:prSet/>
      <dgm:spPr/>
      <dgm:t>
        <a:bodyPr/>
        <a:lstStyle/>
        <a:p>
          <a:endParaRPr lang="en-US">
            <a:cs typeface="B Mitra" pitchFamily="2" charset="-78"/>
          </a:endParaRPr>
        </a:p>
      </dgm:t>
    </dgm:pt>
    <dgm:pt modelId="{088BE31D-4F6C-4F9D-A6B2-B3517A5CFAC0}">
      <dgm:prSet/>
      <dgm:spPr/>
      <dgm:t>
        <a:bodyPr/>
        <a:lstStyle/>
        <a:p>
          <a:pPr algn="justLow" rtl="1"/>
          <a:r>
            <a:rPr lang="fa-IR" dirty="0" smtClean="0">
              <a:cs typeface="B Mitra" pitchFamily="2" charset="-78"/>
            </a:rPr>
            <a:t>شرکت‌های که رتبه‌ی اعتباری نسبتاً پایینی دارند نسبت به شرکت‌هایی که رتبه‌ی اعتباری نسبتاً بالایی دارند، به میزان بیشتری از لیزینگ استفاده می‌کنند.</a:t>
          </a:r>
          <a:endParaRPr lang="en-US" dirty="0">
            <a:cs typeface="B Mitra" pitchFamily="2" charset="-78"/>
          </a:endParaRPr>
        </a:p>
      </dgm:t>
    </dgm:pt>
    <dgm:pt modelId="{0CA38B3D-CF9B-4574-AAE1-89C8E8614408}" type="parTrans" cxnId="{EEC27CE1-B4BA-41CB-82C0-E3192AB8401F}">
      <dgm:prSet/>
      <dgm:spPr/>
      <dgm:t>
        <a:bodyPr/>
        <a:lstStyle/>
        <a:p>
          <a:endParaRPr lang="en-US">
            <a:cs typeface="B Mitra" pitchFamily="2" charset="-78"/>
          </a:endParaRPr>
        </a:p>
      </dgm:t>
    </dgm:pt>
    <dgm:pt modelId="{4899B9AC-580D-4C2B-B77F-E3D492AAF753}" type="sibTrans" cxnId="{EEC27CE1-B4BA-41CB-82C0-E3192AB8401F}">
      <dgm:prSet/>
      <dgm:spPr/>
      <dgm:t>
        <a:bodyPr/>
        <a:lstStyle/>
        <a:p>
          <a:endParaRPr lang="en-US">
            <a:cs typeface="B Mitra" pitchFamily="2" charset="-78"/>
          </a:endParaRPr>
        </a:p>
      </dgm:t>
    </dgm:pt>
    <dgm:pt modelId="{ABC4F1C1-4478-484A-B18C-FBBAF35E4BC1}" type="pres">
      <dgm:prSet presAssocID="{17426501-243E-43D1-A2E7-D414A9CBE992}" presName="linear" presStyleCnt="0">
        <dgm:presLayoutVars>
          <dgm:dir/>
          <dgm:animLvl val="lvl"/>
          <dgm:resizeHandles val="exact"/>
        </dgm:presLayoutVars>
      </dgm:prSet>
      <dgm:spPr/>
      <dgm:t>
        <a:bodyPr/>
        <a:lstStyle/>
        <a:p>
          <a:endParaRPr lang="en-US"/>
        </a:p>
      </dgm:t>
    </dgm:pt>
    <dgm:pt modelId="{E28DE00E-7605-4924-8243-77EDED042B3E}" type="pres">
      <dgm:prSet presAssocID="{5299E14D-D7F6-4C03-BF4F-C6716C59D152}" presName="parentLin" presStyleCnt="0"/>
      <dgm:spPr/>
      <dgm:t>
        <a:bodyPr/>
        <a:lstStyle/>
        <a:p>
          <a:endParaRPr lang="en-US"/>
        </a:p>
      </dgm:t>
    </dgm:pt>
    <dgm:pt modelId="{CA998BE9-70B8-4677-969D-D911CE15688D}" type="pres">
      <dgm:prSet presAssocID="{5299E14D-D7F6-4C03-BF4F-C6716C59D152}" presName="parentLeftMargin" presStyleLbl="node1" presStyleIdx="0" presStyleCnt="2"/>
      <dgm:spPr/>
      <dgm:t>
        <a:bodyPr/>
        <a:lstStyle/>
        <a:p>
          <a:endParaRPr lang="en-US"/>
        </a:p>
      </dgm:t>
    </dgm:pt>
    <dgm:pt modelId="{BD3B7382-8088-4741-851F-D9784D6E79D9}" type="pres">
      <dgm:prSet presAssocID="{5299E14D-D7F6-4C03-BF4F-C6716C59D152}" presName="parentText" presStyleLbl="node1" presStyleIdx="0" presStyleCnt="2">
        <dgm:presLayoutVars>
          <dgm:chMax val="0"/>
          <dgm:bulletEnabled val="1"/>
        </dgm:presLayoutVars>
      </dgm:prSet>
      <dgm:spPr/>
      <dgm:t>
        <a:bodyPr/>
        <a:lstStyle/>
        <a:p>
          <a:endParaRPr lang="en-US"/>
        </a:p>
      </dgm:t>
    </dgm:pt>
    <dgm:pt modelId="{ADAA3F6F-9219-48AF-A22D-7A5516FDFAF3}" type="pres">
      <dgm:prSet presAssocID="{5299E14D-D7F6-4C03-BF4F-C6716C59D152}" presName="negativeSpace" presStyleCnt="0"/>
      <dgm:spPr/>
      <dgm:t>
        <a:bodyPr/>
        <a:lstStyle/>
        <a:p>
          <a:endParaRPr lang="en-US"/>
        </a:p>
      </dgm:t>
    </dgm:pt>
    <dgm:pt modelId="{2A33F083-1617-4179-AE1F-24AECD1A17C4}" type="pres">
      <dgm:prSet presAssocID="{5299E14D-D7F6-4C03-BF4F-C6716C59D152}" presName="childText" presStyleLbl="conFgAcc1" presStyleIdx="0" presStyleCnt="2">
        <dgm:presLayoutVars>
          <dgm:bulletEnabled val="1"/>
        </dgm:presLayoutVars>
      </dgm:prSet>
      <dgm:spPr/>
      <dgm:t>
        <a:bodyPr/>
        <a:lstStyle/>
        <a:p>
          <a:endParaRPr lang="en-US"/>
        </a:p>
      </dgm:t>
    </dgm:pt>
    <dgm:pt modelId="{E44C62D4-A96A-480A-88B8-4B89C072407B}" type="pres">
      <dgm:prSet presAssocID="{1F06A8F2-957E-4C92-B7A9-4D083F88EBF9}" presName="spaceBetweenRectangles" presStyleCnt="0"/>
      <dgm:spPr/>
      <dgm:t>
        <a:bodyPr/>
        <a:lstStyle/>
        <a:p>
          <a:endParaRPr lang="en-US"/>
        </a:p>
      </dgm:t>
    </dgm:pt>
    <dgm:pt modelId="{E6C72FF5-3690-439D-9690-9A3587C144BB}" type="pres">
      <dgm:prSet presAssocID="{58531198-6460-4390-AFCE-75BFFA1BB37B}" presName="parentLin" presStyleCnt="0"/>
      <dgm:spPr/>
      <dgm:t>
        <a:bodyPr/>
        <a:lstStyle/>
        <a:p>
          <a:endParaRPr lang="en-US"/>
        </a:p>
      </dgm:t>
    </dgm:pt>
    <dgm:pt modelId="{E021A07F-CBAE-4C7A-9B18-EFFCF1691627}" type="pres">
      <dgm:prSet presAssocID="{58531198-6460-4390-AFCE-75BFFA1BB37B}" presName="parentLeftMargin" presStyleLbl="node1" presStyleIdx="0" presStyleCnt="2"/>
      <dgm:spPr/>
      <dgm:t>
        <a:bodyPr/>
        <a:lstStyle/>
        <a:p>
          <a:endParaRPr lang="en-US"/>
        </a:p>
      </dgm:t>
    </dgm:pt>
    <dgm:pt modelId="{6229BB5A-A3E0-4587-84C0-F58A0432A115}" type="pres">
      <dgm:prSet presAssocID="{58531198-6460-4390-AFCE-75BFFA1BB37B}" presName="parentText" presStyleLbl="node1" presStyleIdx="1" presStyleCnt="2">
        <dgm:presLayoutVars>
          <dgm:chMax val="0"/>
          <dgm:bulletEnabled val="1"/>
        </dgm:presLayoutVars>
      </dgm:prSet>
      <dgm:spPr/>
      <dgm:t>
        <a:bodyPr/>
        <a:lstStyle/>
        <a:p>
          <a:endParaRPr lang="en-US"/>
        </a:p>
      </dgm:t>
    </dgm:pt>
    <dgm:pt modelId="{EDBF0467-4195-42F5-A6DC-2B7C65951008}" type="pres">
      <dgm:prSet presAssocID="{58531198-6460-4390-AFCE-75BFFA1BB37B}" presName="negativeSpace" presStyleCnt="0"/>
      <dgm:spPr/>
      <dgm:t>
        <a:bodyPr/>
        <a:lstStyle/>
        <a:p>
          <a:endParaRPr lang="en-US"/>
        </a:p>
      </dgm:t>
    </dgm:pt>
    <dgm:pt modelId="{4D109214-4D10-42B4-B5C1-A58B3CA32CC7}" type="pres">
      <dgm:prSet presAssocID="{58531198-6460-4390-AFCE-75BFFA1BB37B}" presName="childText" presStyleLbl="conFgAcc1" presStyleIdx="1" presStyleCnt="2">
        <dgm:presLayoutVars>
          <dgm:bulletEnabled val="1"/>
        </dgm:presLayoutVars>
      </dgm:prSet>
      <dgm:spPr/>
      <dgm:t>
        <a:bodyPr/>
        <a:lstStyle/>
        <a:p>
          <a:endParaRPr lang="en-US"/>
        </a:p>
      </dgm:t>
    </dgm:pt>
  </dgm:ptLst>
  <dgm:cxnLst>
    <dgm:cxn modelId="{3EA6CF1F-423B-4E6D-8EA2-42B47A0EC1E1}" type="presOf" srcId="{5299E14D-D7F6-4C03-BF4F-C6716C59D152}" destId="{CA998BE9-70B8-4677-969D-D911CE15688D}" srcOrd="0" destOrd="0" presId="urn:microsoft.com/office/officeart/2005/8/layout/list1"/>
    <dgm:cxn modelId="{6CFB36E5-9F7B-4829-8E7D-DE05AFA1E433}" type="presOf" srcId="{58531198-6460-4390-AFCE-75BFFA1BB37B}" destId="{6229BB5A-A3E0-4587-84C0-F58A0432A115}" srcOrd="1" destOrd="0" presId="urn:microsoft.com/office/officeart/2005/8/layout/list1"/>
    <dgm:cxn modelId="{5873BC42-1B0C-4974-AAB4-505B8016FDD9}" srcId="{17426501-243E-43D1-A2E7-D414A9CBE992}" destId="{58531198-6460-4390-AFCE-75BFFA1BB37B}" srcOrd="1" destOrd="0" parTransId="{D6ECDE44-6CFF-472B-B6E8-B8486FC683D0}" sibTransId="{527F9E35-AD9A-4C33-A273-FFB0BB3D222D}"/>
    <dgm:cxn modelId="{EFC65D6C-7698-4A89-8D75-A19A2ABCF0AF}" type="presOf" srcId="{17426501-243E-43D1-A2E7-D414A9CBE992}" destId="{ABC4F1C1-4478-484A-B18C-FBBAF35E4BC1}" srcOrd="0" destOrd="0" presId="urn:microsoft.com/office/officeart/2005/8/layout/list1"/>
    <dgm:cxn modelId="{B2BF9368-3398-4DAB-BD69-D79716B00985}" type="presOf" srcId="{58531198-6460-4390-AFCE-75BFFA1BB37B}" destId="{E021A07F-CBAE-4C7A-9B18-EFFCF1691627}" srcOrd="0" destOrd="0" presId="urn:microsoft.com/office/officeart/2005/8/layout/list1"/>
    <dgm:cxn modelId="{EEC27CE1-B4BA-41CB-82C0-E3192AB8401F}" srcId="{58531198-6460-4390-AFCE-75BFFA1BB37B}" destId="{088BE31D-4F6C-4F9D-A6B2-B3517A5CFAC0}" srcOrd="0" destOrd="0" parTransId="{0CA38B3D-CF9B-4574-AAE1-89C8E8614408}" sibTransId="{4899B9AC-580D-4C2B-B77F-E3D492AAF753}"/>
    <dgm:cxn modelId="{741F05B7-EF1C-4D0A-AA71-004A9DFBD279}" type="presOf" srcId="{088BE31D-4F6C-4F9D-A6B2-B3517A5CFAC0}" destId="{4D109214-4D10-42B4-B5C1-A58B3CA32CC7}" srcOrd="0" destOrd="0" presId="urn:microsoft.com/office/officeart/2005/8/layout/list1"/>
    <dgm:cxn modelId="{DE40FC16-D167-4963-A198-437676D75480}" srcId="{17426501-243E-43D1-A2E7-D414A9CBE992}" destId="{5299E14D-D7F6-4C03-BF4F-C6716C59D152}" srcOrd="0" destOrd="0" parTransId="{CFE695AE-8DE0-4DB2-9839-2E3CC102B7F1}" sibTransId="{1F06A8F2-957E-4C92-B7A9-4D083F88EBF9}"/>
    <dgm:cxn modelId="{CA2C616A-7402-4CDD-9AF9-5AB09FF5C134}" type="presOf" srcId="{5299E14D-D7F6-4C03-BF4F-C6716C59D152}" destId="{BD3B7382-8088-4741-851F-D9784D6E79D9}" srcOrd="1" destOrd="0" presId="urn:microsoft.com/office/officeart/2005/8/layout/list1"/>
    <dgm:cxn modelId="{A6E5FF81-A86D-44BB-AB6B-5E59CCE9B00A}" type="presOf" srcId="{B7FE0CF2-9AD9-448A-8451-14BA5CCD68C3}" destId="{2A33F083-1617-4179-AE1F-24AECD1A17C4}" srcOrd="0" destOrd="0" presId="urn:microsoft.com/office/officeart/2005/8/layout/list1"/>
    <dgm:cxn modelId="{BB08D3EF-41B8-4B64-8C26-4121BD65686C}" srcId="{5299E14D-D7F6-4C03-BF4F-C6716C59D152}" destId="{B7FE0CF2-9AD9-448A-8451-14BA5CCD68C3}" srcOrd="0" destOrd="0" parTransId="{7B1D1CDB-A035-4E8F-BC43-FA50CC3B60FF}" sibTransId="{0A765CAB-772E-42D7-B870-451B4FA604C9}"/>
    <dgm:cxn modelId="{094171E5-9627-4FBD-B7F3-A82903BB6797}" type="presParOf" srcId="{ABC4F1C1-4478-484A-B18C-FBBAF35E4BC1}" destId="{E28DE00E-7605-4924-8243-77EDED042B3E}" srcOrd="0" destOrd="0" presId="urn:microsoft.com/office/officeart/2005/8/layout/list1"/>
    <dgm:cxn modelId="{887961BE-C8CC-4B39-A72D-65A144B836C5}" type="presParOf" srcId="{E28DE00E-7605-4924-8243-77EDED042B3E}" destId="{CA998BE9-70B8-4677-969D-D911CE15688D}" srcOrd="0" destOrd="0" presId="urn:microsoft.com/office/officeart/2005/8/layout/list1"/>
    <dgm:cxn modelId="{EA99E9E5-B96B-4202-81C9-7BA428AFC5E3}" type="presParOf" srcId="{E28DE00E-7605-4924-8243-77EDED042B3E}" destId="{BD3B7382-8088-4741-851F-D9784D6E79D9}" srcOrd="1" destOrd="0" presId="urn:microsoft.com/office/officeart/2005/8/layout/list1"/>
    <dgm:cxn modelId="{3D0DC890-AF56-4D09-AE0D-5C173EF8C876}" type="presParOf" srcId="{ABC4F1C1-4478-484A-B18C-FBBAF35E4BC1}" destId="{ADAA3F6F-9219-48AF-A22D-7A5516FDFAF3}" srcOrd="1" destOrd="0" presId="urn:microsoft.com/office/officeart/2005/8/layout/list1"/>
    <dgm:cxn modelId="{F89CDFF7-2DB4-4890-B22F-0DBDA6CC4839}" type="presParOf" srcId="{ABC4F1C1-4478-484A-B18C-FBBAF35E4BC1}" destId="{2A33F083-1617-4179-AE1F-24AECD1A17C4}" srcOrd="2" destOrd="0" presId="urn:microsoft.com/office/officeart/2005/8/layout/list1"/>
    <dgm:cxn modelId="{E0F5A8DA-76E7-4CF0-B21A-616A312CC090}" type="presParOf" srcId="{ABC4F1C1-4478-484A-B18C-FBBAF35E4BC1}" destId="{E44C62D4-A96A-480A-88B8-4B89C072407B}" srcOrd="3" destOrd="0" presId="urn:microsoft.com/office/officeart/2005/8/layout/list1"/>
    <dgm:cxn modelId="{DDF0D962-F065-4846-9496-6E54F74025C0}" type="presParOf" srcId="{ABC4F1C1-4478-484A-B18C-FBBAF35E4BC1}" destId="{E6C72FF5-3690-439D-9690-9A3587C144BB}" srcOrd="4" destOrd="0" presId="urn:microsoft.com/office/officeart/2005/8/layout/list1"/>
    <dgm:cxn modelId="{A0027EA9-511A-4A9B-814E-C052B4B37F23}" type="presParOf" srcId="{E6C72FF5-3690-439D-9690-9A3587C144BB}" destId="{E021A07F-CBAE-4C7A-9B18-EFFCF1691627}" srcOrd="0" destOrd="0" presId="urn:microsoft.com/office/officeart/2005/8/layout/list1"/>
    <dgm:cxn modelId="{EE8B3B32-4F04-48C8-ABB6-D43BE5D60BAF}" type="presParOf" srcId="{E6C72FF5-3690-439D-9690-9A3587C144BB}" destId="{6229BB5A-A3E0-4587-84C0-F58A0432A115}" srcOrd="1" destOrd="0" presId="urn:microsoft.com/office/officeart/2005/8/layout/list1"/>
    <dgm:cxn modelId="{44D8A43C-2C2F-4245-844F-0423B6A9C799}" type="presParOf" srcId="{ABC4F1C1-4478-484A-B18C-FBBAF35E4BC1}" destId="{EDBF0467-4195-42F5-A6DC-2B7C65951008}" srcOrd="5" destOrd="0" presId="urn:microsoft.com/office/officeart/2005/8/layout/list1"/>
    <dgm:cxn modelId="{2E1EABB6-10D6-4DA8-B7C4-0A3C7DA9EFEC}" type="presParOf" srcId="{ABC4F1C1-4478-484A-B18C-FBBAF35E4BC1}" destId="{4D109214-4D10-42B4-B5C1-A58B3CA32CC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D1A407-4997-462B-A85A-305B58CC8502}"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en-US"/>
        </a:p>
      </dgm:t>
    </dgm:pt>
    <dgm:pt modelId="{FA8C8813-614C-4364-87F9-8974C320D03A}">
      <dgm:prSet custT="1"/>
      <dgm:spPr/>
      <dgm:t>
        <a:bodyPr/>
        <a:lstStyle/>
        <a:p>
          <a:pPr algn="justLow" rtl="1"/>
          <a:r>
            <a:rPr lang="fa-IR" sz="2700" dirty="0" smtClean="0">
              <a:cs typeface="B Mitra" pitchFamily="2" charset="-78"/>
            </a:rPr>
            <a:t>شرکت‌های لیزینگ برای تأمین مالی شرکت‌های کوچک و متوسط، نهادهای مالی ایده‌آلی هستند. این شرکت‌ها کسب‌وکارهای کوچک و متوسط را قادر می‌سازند که از طریق اهرم‌کردن وجوه کوچک خود با خود دارایی مورداجاره (به‌عنوان وثیقه) آن را خریداری کنند. این کارکرد شرکت‌های لیزینگ خصوصاً در اقتصادهایی اهمیت دارد که از یک طرف کسب‌وکارهای کوچک در رشد اقتصادی و ایجاد فرصت‌های شغلی سهم مهمی دارند، و از طرف دیگر به دلیل عدم‌توسعه‌ی بازارهای مالی و بخش بانکداری آن کسب‌وکارها همیشه از بابت تأمین مالی در مضیغه‌اند. </a:t>
          </a:r>
          <a:endParaRPr lang="en-US" sz="2700" dirty="0">
            <a:cs typeface="B Mitra" pitchFamily="2" charset="-78"/>
          </a:endParaRPr>
        </a:p>
      </dgm:t>
    </dgm:pt>
    <dgm:pt modelId="{5380EEC8-07E5-42C3-9A3C-277FFF3D5F7F}" type="parTrans" cxnId="{F80B540E-7917-40B7-AAFD-15CEA325119C}">
      <dgm:prSet/>
      <dgm:spPr/>
      <dgm:t>
        <a:bodyPr/>
        <a:lstStyle/>
        <a:p>
          <a:pPr algn="justLow"/>
          <a:endParaRPr lang="en-US" sz="2700"/>
        </a:p>
      </dgm:t>
    </dgm:pt>
    <dgm:pt modelId="{D4029D84-3885-4270-809E-1FC31AB6330B}" type="sibTrans" cxnId="{F80B540E-7917-40B7-AAFD-15CEA325119C}">
      <dgm:prSet/>
      <dgm:spPr/>
      <dgm:t>
        <a:bodyPr/>
        <a:lstStyle/>
        <a:p>
          <a:pPr algn="justLow"/>
          <a:endParaRPr lang="en-US" sz="2700"/>
        </a:p>
      </dgm:t>
    </dgm:pt>
    <dgm:pt modelId="{241E9B5B-58A7-487A-8501-A49A8F3EE8E2}" type="pres">
      <dgm:prSet presAssocID="{A5D1A407-4997-462B-A85A-305B58CC8502}" presName="linear" presStyleCnt="0">
        <dgm:presLayoutVars>
          <dgm:animLvl val="lvl"/>
          <dgm:resizeHandles val="exact"/>
        </dgm:presLayoutVars>
      </dgm:prSet>
      <dgm:spPr/>
      <dgm:t>
        <a:bodyPr/>
        <a:lstStyle/>
        <a:p>
          <a:endParaRPr lang="en-US"/>
        </a:p>
      </dgm:t>
    </dgm:pt>
    <dgm:pt modelId="{17DBB665-AE88-4746-BFC9-54834070A380}" type="pres">
      <dgm:prSet presAssocID="{FA8C8813-614C-4364-87F9-8974C320D03A}"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A5C4FFEE-7373-4D23-8228-E639B750F55A}" type="presOf" srcId="{FA8C8813-614C-4364-87F9-8974C320D03A}" destId="{17DBB665-AE88-4746-BFC9-54834070A380}" srcOrd="0" destOrd="0" presId="urn:microsoft.com/office/officeart/2005/8/layout/vList2"/>
    <dgm:cxn modelId="{F80B540E-7917-40B7-AAFD-15CEA325119C}" srcId="{A5D1A407-4997-462B-A85A-305B58CC8502}" destId="{FA8C8813-614C-4364-87F9-8974C320D03A}" srcOrd="0" destOrd="0" parTransId="{5380EEC8-07E5-42C3-9A3C-277FFF3D5F7F}" sibTransId="{D4029D84-3885-4270-809E-1FC31AB6330B}"/>
    <dgm:cxn modelId="{AF85497E-42E5-4B17-98DC-E88BE7402389}" type="presOf" srcId="{A5D1A407-4997-462B-A85A-305B58CC8502}" destId="{241E9B5B-58A7-487A-8501-A49A8F3EE8E2}" srcOrd="0" destOrd="0" presId="urn:microsoft.com/office/officeart/2005/8/layout/vList2"/>
    <dgm:cxn modelId="{C0A9ADAD-1DED-4610-981A-38A2E1277DC2}" type="presParOf" srcId="{241E9B5B-58A7-487A-8501-A49A8F3EE8E2}" destId="{17DBB665-AE88-4746-BFC9-54834070A38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AA5746-8FF9-4DB2-98CE-B47580CF8BDB}" type="doc">
      <dgm:prSet loTypeId="urn:microsoft.com/office/officeart/2005/8/layout/vList5" loCatId="list" qsTypeId="urn:microsoft.com/office/officeart/2005/8/quickstyle/simple5" qsCatId="simple" csTypeId="urn:microsoft.com/office/officeart/2005/8/colors/colorful1" csCatId="colorful" phldr="1"/>
      <dgm:spPr/>
      <dgm:t>
        <a:bodyPr/>
        <a:lstStyle/>
        <a:p>
          <a:endParaRPr lang="en-US"/>
        </a:p>
      </dgm:t>
    </dgm:pt>
    <dgm:pt modelId="{FED2CFEA-8D4A-4F73-A1A3-0716385FE7F8}">
      <dgm:prSet custT="1"/>
      <dgm:spPr/>
      <dgm:t>
        <a:bodyPr/>
        <a:lstStyle/>
        <a:p>
          <a:pPr rtl="1"/>
          <a:r>
            <a:rPr lang="fa-IR" sz="2800" smtClean="0">
              <a:cs typeface="B Titr" pitchFamily="2" charset="-78"/>
            </a:rPr>
            <a:t>ابزار استاندارد</a:t>
          </a:r>
          <a:endParaRPr lang="en-US" sz="2800">
            <a:cs typeface="B Titr" pitchFamily="2" charset="-78"/>
          </a:endParaRPr>
        </a:p>
      </dgm:t>
    </dgm:pt>
    <dgm:pt modelId="{DD3442E0-3EA0-4578-B3D8-E3A37135ADDF}" type="parTrans" cxnId="{A5A3190F-2303-45A2-99F8-0F44996FFB0C}">
      <dgm:prSet/>
      <dgm:spPr/>
      <dgm:t>
        <a:bodyPr/>
        <a:lstStyle/>
        <a:p>
          <a:endParaRPr lang="en-US" sz="2400">
            <a:cs typeface="B Zar" pitchFamily="2" charset="-78"/>
          </a:endParaRPr>
        </a:p>
      </dgm:t>
    </dgm:pt>
    <dgm:pt modelId="{30D525B1-B195-4B57-B2BC-6E5502BC514C}" type="sibTrans" cxnId="{A5A3190F-2303-45A2-99F8-0F44996FFB0C}">
      <dgm:prSet/>
      <dgm:spPr/>
      <dgm:t>
        <a:bodyPr/>
        <a:lstStyle/>
        <a:p>
          <a:endParaRPr lang="en-US" sz="2400">
            <a:cs typeface="B Zar" pitchFamily="2" charset="-78"/>
          </a:endParaRPr>
        </a:p>
      </dgm:t>
    </dgm:pt>
    <dgm:pt modelId="{14195ABA-EE34-4716-BFB8-49B5726A5A3A}">
      <dgm:prSet custT="1"/>
      <dgm:spPr/>
      <dgm:t>
        <a:bodyPr/>
        <a:lstStyle/>
        <a:p>
          <a:pPr rtl="1"/>
          <a:r>
            <a:rPr lang="fa-IR" sz="2800" smtClean="0">
              <a:cs typeface="B Zar" pitchFamily="2" charset="-78"/>
            </a:rPr>
            <a:t>سهام</a:t>
          </a:r>
          <a:endParaRPr lang="en-US" sz="2800">
            <a:cs typeface="B Zar" pitchFamily="2" charset="-78"/>
          </a:endParaRPr>
        </a:p>
      </dgm:t>
    </dgm:pt>
    <dgm:pt modelId="{B1B0D83B-2194-474A-94C7-15BCD9926638}" type="parTrans" cxnId="{FAB4DFD0-02AF-4C38-AE11-71659C85D995}">
      <dgm:prSet/>
      <dgm:spPr/>
      <dgm:t>
        <a:bodyPr/>
        <a:lstStyle/>
        <a:p>
          <a:endParaRPr lang="en-US" sz="2400">
            <a:cs typeface="B Zar" pitchFamily="2" charset="-78"/>
          </a:endParaRPr>
        </a:p>
      </dgm:t>
    </dgm:pt>
    <dgm:pt modelId="{0CD58705-6B2B-43C2-829B-A4C1384E92C1}" type="sibTrans" cxnId="{FAB4DFD0-02AF-4C38-AE11-71659C85D995}">
      <dgm:prSet/>
      <dgm:spPr/>
      <dgm:t>
        <a:bodyPr/>
        <a:lstStyle/>
        <a:p>
          <a:endParaRPr lang="en-US" sz="2400">
            <a:cs typeface="B Zar" pitchFamily="2" charset="-78"/>
          </a:endParaRPr>
        </a:p>
      </dgm:t>
    </dgm:pt>
    <dgm:pt modelId="{211732C7-2978-443F-804A-DEA1B2007699}">
      <dgm:prSet custT="1"/>
      <dgm:spPr/>
      <dgm:t>
        <a:bodyPr/>
        <a:lstStyle/>
        <a:p>
          <a:pPr rtl="1"/>
          <a:r>
            <a:rPr lang="fa-IR" sz="2800" dirty="0" smtClean="0">
              <a:cs typeface="B Zar" pitchFamily="2" charset="-78"/>
            </a:rPr>
            <a:t>اوراق مشارکت</a:t>
          </a:r>
          <a:endParaRPr lang="en-US" sz="2800" dirty="0">
            <a:cs typeface="B Zar" pitchFamily="2" charset="-78"/>
          </a:endParaRPr>
        </a:p>
      </dgm:t>
    </dgm:pt>
    <dgm:pt modelId="{93C51EC6-4A7C-4CE6-8B07-94C32D15DF3E}" type="parTrans" cxnId="{ADC9E0CE-868C-4D67-B7EA-9C2E3EC51B89}">
      <dgm:prSet/>
      <dgm:spPr/>
      <dgm:t>
        <a:bodyPr/>
        <a:lstStyle/>
        <a:p>
          <a:endParaRPr lang="en-US" sz="2400">
            <a:cs typeface="B Zar" pitchFamily="2" charset="-78"/>
          </a:endParaRPr>
        </a:p>
      </dgm:t>
    </dgm:pt>
    <dgm:pt modelId="{86276E44-B4F6-4C1F-8F4D-F6ECD1D026D6}" type="sibTrans" cxnId="{ADC9E0CE-868C-4D67-B7EA-9C2E3EC51B89}">
      <dgm:prSet/>
      <dgm:spPr/>
      <dgm:t>
        <a:bodyPr/>
        <a:lstStyle/>
        <a:p>
          <a:endParaRPr lang="en-US" sz="2400">
            <a:cs typeface="B Zar" pitchFamily="2" charset="-78"/>
          </a:endParaRPr>
        </a:p>
      </dgm:t>
    </dgm:pt>
    <dgm:pt modelId="{940FC231-4663-4C3F-9A53-20115F1E7521}">
      <dgm:prSet custT="1"/>
      <dgm:spPr/>
      <dgm:t>
        <a:bodyPr/>
        <a:lstStyle/>
        <a:p>
          <a:pPr rtl="1"/>
          <a:r>
            <a:rPr lang="fa-IR" sz="2800" smtClean="0">
              <a:cs typeface="B Zar" pitchFamily="2" charset="-78"/>
            </a:rPr>
            <a:t>وام بانکی</a:t>
          </a:r>
          <a:endParaRPr lang="en-US" sz="2800">
            <a:cs typeface="B Zar" pitchFamily="2" charset="-78"/>
          </a:endParaRPr>
        </a:p>
      </dgm:t>
    </dgm:pt>
    <dgm:pt modelId="{AA83FBD3-A47F-4CFF-A236-7F1BEBE23B2B}" type="parTrans" cxnId="{DE5E191C-D86D-45C1-8156-B1B339B92391}">
      <dgm:prSet/>
      <dgm:spPr/>
      <dgm:t>
        <a:bodyPr/>
        <a:lstStyle/>
        <a:p>
          <a:endParaRPr lang="en-US" sz="2400">
            <a:cs typeface="B Zar" pitchFamily="2" charset="-78"/>
          </a:endParaRPr>
        </a:p>
      </dgm:t>
    </dgm:pt>
    <dgm:pt modelId="{914AC4A2-9959-45E2-A5A3-CF8D3A6382A5}" type="sibTrans" cxnId="{DE5E191C-D86D-45C1-8156-B1B339B92391}">
      <dgm:prSet/>
      <dgm:spPr/>
      <dgm:t>
        <a:bodyPr/>
        <a:lstStyle/>
        <a:p>
          <a:endParaRPr lang="en-US" sz="2400">
            <a:cs typeface="B Zar" pitchFamily="2" charset="-78"/>
          </a:endParaRPr>
        </a:p>
      </dgm:t>
    </dgm:pt>
    <dgm:pt modelId="{60B59BB4-8F68-4578-90FE-AA639003FEE1}">
      <dgm:prSet custT="1"/>
      <dgm:spPr/>
      <dgm:t>
        <a:bodyPr/>
        <a:lstStyle/>
        <a:p>
          <a:pPr rtl="1"/>
          <a:r>
            <a:rPr lang="fa-IR" sz="2800" smtClean="0">
              <a:cs typeface="B Titr" pitchFamily="2" charset="-78"/>
            </a:rPr>
            <a:t>ابزار غیراستاندارد</a:t>
          </a:r>
          <a:endParaRPr lang="en-US" sz="2800">
            <a:cs typeface="B Titr" pitchFamily="2" charset="-78"/>
          </a:endParaRPr>
        </a:p>
      </dgm:t>
    </dgm:pt>
    <dgm:pt modelId="{34943B91-7B07-4CFA-815C-9A601F4AAFD0}" type="parTrans" cxnId="{DC58E33C-B2F9-41B9-8AA3-B2D86A1EDEA2}">
      <dgm:prSet/>
      <dgm:spPr/>
      <dgm:t>
        <a:bodyPr/>
        <a:lstStyle/>
        <a:p>
          <a:endParaRPr lang="en-US" sz="2400">
            <a:cs typeface="B Zar" pitchFamily="2" charset="-78"/>
          </a:endParaRPr>
        </a:p>
      </dgm:t>
    </dgm:pt>
    <dgm:pt modelId="{19165915-A09C-4B00-B98F-017EE378A136}" type="sibTrans" cxnId="{DC58E33C-B2F9-41B9-8AA3-B2D86A1EDEA2}">
      <dgm:prSet/>
      <dgm:spPr/>
      <dgm:t>
        <a:bodyPr/>
        <a:lstStyle/>
        <a:p>
          <a:endParaRPr lang="en-US" sz="2400">
            <a:cs typeface="B Zar" pitchFamily="2" charset="-78"/>
          </a:endParaRPr>
        </a:p>
      </dgm:t>
    </dgm:pt>
    <dgm:pt modelId="{25EBF9D7-A785-4549-B5AF-44331641FC2B}">
      <dgm:prSet custT="1"/>
      <dgm:spPr/>
      <dgm:t>
        <a:bodyPr/>
        <a:lstStyle/>
        <a:p>
          <a:pPr rtl="1"/>
          <a:r>
            <a:rPr lang="fa-IR" sz="2800" dirty="0" smtClean="0">
              <a:cs typeface="B Zar" pitchFamily="2" charset="-78"/>
            </a:rPr>
            <a:t>تأمین مالی ساختاریافته</a:t>
          </a:r>
          <a:endParaRPr lang="en-US" sz="2800" dirty="0">
            <a:cs typeface="B Zar" pitchFamily="2" charset="-78"/>
          </a:endParaRPr>
        </a:p>
      </dgm:t>
    </dgm:pt>
    <dgm:pt modelId="{6F50F7CB-5E78-49ED-8A38-B606A39A8B6F}" type="parTrans" cxnId="{B18F93A0-5F87-4D44-B9C2-20CEBF5C2544}">
      <dgm:prSet/>
      <dgm:spPr/>
      <dgm:t>
        <a:bodyPr/>
        <a:lstStyle/>
        <a:p>
          <a:endParaRPr lang="en-US" sz="2400">
            <a:cs typeface="B Zar" pitchFamily="2" charset="-78"/>
          </a:endParaRPr>
        </a:p>
      </dgm:t>
    </dgm:pt>
    <dgm:pt modelId="{8B7DA74B-E23F-4427-A9F9-D31FCC09D30C}" type="sibTrans" cxnId="{B18F93A0-5F87-4D44-B9C2-20CEBF5C2544}">
      <dgm:prSet/>
      <dgm:spPr/>
      <dgm:t>
        <a:bodyPr/>
        <a:lstStyle/>
        <a:p>
          <a:endParaRPr lang="en-US" sz="2400">
            <a:cs typeface="B Zar" pitchFamily="2" charset="-78"/>
          </a:endParaRPr>
        </a:p>
      </dgm:t>
    </dgm:pt>
    <dgm:pt modelId="{73F556CB-59D5-4A7B-A495-2B3BCFBB5F55}" type="pres">
      <dgm:prSet presAssocID="{BDAA5746-8FF9-4DB2-98CE-B47580CF8BDB}" presName="Name0" presStyleCnt="0">
        <dgm:presLayoutVars>
          <dgm:dir/>
          <dgm:animLvl val="lvl"/>
          <dgm:resizeHandles val="exact"/>
        </dgm:presLayoutVars>
      </dgm:prSet>
      <dgm:spPr/>
      <dgm:t>
        <a:bodyPr/>
        <a:lstStyle/>
        <a:p>
          <a:endParaRPr lang="en-US"/>
        </a:p>
      </dgm:t>
    </dgm:pt>
    <dgm:pt modelId="{ED06B424-5580-4A92-B096-2FE26A943BA8}" type="pres">
      <dgm:prSet presAssocID="{FED2CFEA-8D4A-4F73-A1A3-0716385FE7F8}" presName="linNode" presStyleCnt="0"/>
      <dgm:spPr/>
    </dgm:pt>
    <dgm:pt modelId="{6C49BF3C-F357-475E-8203-96384AD60D7E}" type="pres">
      <dgm:prSet presAssocID="{FED2CFEA-8D4A-4F73-A1A3-0716385FE7F8}" presName="parentText" presStyleLbl="node1" presStyleIdx="0" presStyleCnt="2">
        <dgm:presLayoutVars>
          <dgm:chMax val="1"/>
          <dgm:bulletEnabled val="1"/>
        </dgm:presLayoutVars>
      </dgm:prSet>
      <dgm:spPr/>
      <dgm:t>
        <a:bodyPr/>
        <a:lstStyle/>
        <a:p>
          <a:endParaRPr lang="en-US"/>
        </a:p>
      </dgm:t>
    </dgm:pt>
    <dgm:pt modelId="{1E7821DF-25D2-477E-8B96-757C8A8D4E22}" type="pres">
      <dgm:prSet presAssocID="{FED2CFEA-8D4A-4F73-A1A3-0716385FE7F8}" presName="descendantText" presStyleLbl="alignAccFollowNode1" presStyleIdx="0" presStyleCnt="2" custScaleY="123337">
        <dgm:presLayoutVars>
          <dgm:bulletEnabled val="1"/>
        </dgm:presLayoutVars>
      </dgm:prSet>
      <dgm:spPr/>
      <dgm:t>
        <a:bodyPr/>
        <a:lstStyle/>
        <a:p>
          <a:endParaRPr lang="en-US"/>
        </a:p>
      </dgm:t>
    </dgm:pt>
    <dgm:pt modelId="{BFA9F530-886E-4D93-88F0-D228E313239C}" type="pres">
      <dgm:prSet presAssocID="{30D525B1-B195-4B57-B2BC-6E5502BC514C}" presName="sp" presStyleCnt="0"/>
      <dgm:spPr/>
    </dgm:pt>
    <dgm:pt modelId="{6D4390A0-249E-4E78-9F84-FDE9D865C731}" type="pres">
      <dgm:prSet presAssocID="{60B59BB4-8F68-4578-90FE-AA639003FEE1}" presName="linNode" presStyleCnt="0"/>
      <dgm:spPr/>
    </dgm:pt>
    <dgm:pt modelId="{009123B9-6028-49AB-A951-F279CD3F2365}" type="pres">
      <dgm:prSet presAssocID="{60B59BB4-8F68-4578-90FE-AA639003FEE1}" presName="parentText" presStyleLbl="node1" presStyleIdx="1" presStyleCnt="2">
        <dgm:presLayoutVars>
          <dgm:chMax val="1"/>
          <dgm:bulletEnabled val="1"/>
        </dgm:presLayoutVars>
      </dgm:prSet>
      <dgm:spPr/>
      <dgm:t>
        <a:bodyPr/>
        <a:lstStyle/>
        <a:p>
          <a:endParaRPr lang="en-US"/>
        </a:p>
      </dgm:t>
    </dgm:pt>
    <dgm:pt modelId="{E2A03DB7-48CA-4CCB-8DF9-C3141AF7DB19}" type="pres">
      <dgm:prSet presAssocID="{60B59BB4-8F68-4578-90FE-AA639003FEE1}" presName="descendantText" presStyleLbl="alignAccFollowNode1" presStyleIdx="1" presStyleCnt="2" custScaleY="123337">
        <dgm:presLayoutVars>
          <dgm:bulletEnabled val="1"/>
        </dgm:presLayoutVars>
      </dgm:prSet>
      <dgm:spPr/>
      <dgm:t>
        <a:bodyPr/>
        <a:lstStyle/>
        <a:p>
          <a:endParaRPr lang="en-US"/>
        </a:p>
      </dgm:t>
    </dgm:pt>
  </dgm:ptLst>
  <dgm:cxnLst>
    <dgm:cxn modelId="{A52EF29B-74EE-4E2B-853C-1975E12B0846}" type="presOf" srcId="{FED2CFEA-8D4A-4F73-A1A3-0716385FE7F8}" destId="{6C49BF3C-F357-475E-8203-96384AD60D7E}" srcOrd="0" destOrd="0" presId="urn:microsoft.com/office/officeart/2005/8/layout/vList5"/>
    <dgm:cxn modelId="{ADC9E0CE-868C-4D67-B7EA-9C2E3EC51B89}" srcId="{FED2CFEA-8D4A-4F73-A1A3-0716385FE7F8}" destId="{211732C7-2978-443F-804A-DEA1B2007699}" srcOrd="1" destOrd="0" parTransId="{93C51EC6-4A7C-4CE6-8B07-94C32D15DF3E}" sibTransId="{86276E44-B4F6-4C1F-8F4D-F6ECD1D026D6}"/>
    <dgm:cxn modelId="{D1CDA962-5DF5-4471-9CB7-091D7BD14911}" type="presOf" srcId="{940FC231-4663-4C3F-9A53-20115F1E7521}" destId="{1E7821DF-25D2-477E-8B96-757C8A8D4E22}" srcOrd="0" destOrd="2" presId="urn:microsoft.com/office/officeart/2005/8/layout/vList5"/>
    <dgm:cxn modelId="{9C68E31F-2D88-4A3C-8E03-9DA68080463F}" type="presOf" srcId="{BDAA5746-8FF9-4DB2-98CE-B47580CF8BDB}" destId="{73F556CB-59D5-4A7B-A495-2B3BCFBB5F55}" srcOrd="0" destOrd="0" presId="urn:microsoft.com/office/officeart/2005/8/layout/vList5"/>
    <dgm:cxn modelId="{BBD77970-061F-466B-88E9-8FA8111CB380}" type="presOf" srcId="{14195ABA-EE34-4716-BFB8-49B5726A5A3A}" destId="{1E7821DF-25D2-477E-8B96-757C8A8D4E22}" srcOrd="0" destOrd="0" presId="urn:microsoft.com/office/officeart/2005/8/layout/vList5"/>
    <dgm:cxn modelId="{FAB4DFD0-02AF-4C38-AE11-71659C85D995}" srcId="{FED2CFEA-8D4A-4F73-A1A3-0716385FE7F8}" destId="{14195ABA-EE34-4716-BFB8-49B5726A5A3A}" srcOrd="0" destOrd="0" parTransId="{B1B0D83B-2194-474A-94C7-15BCD9926638}" sibTransId="{0CD58705-6B2B-43C2-829B-A4C1384E92C1}"/>
    <dgm:cxn modelId="{86B293C7-1C86-4EDB-BED3-7D62249F58B6}" type="presOf" srcId="{60B59BB4-8F68-4578-90FE-AA639003FEE1}" destId="{009123B9-6028-49AB-A951-F279CD3F2365}" srcOrd="0" destOrd="0" presId="urn:microsoft.com/office/officeart/2005/8/layout/vList5"/>
    <dgm:cxn modelId="{B18F93A0-5F87-4D44-B9C2-20CEBF5C2544}" srcId="{60B59BB4-8F68-4578-90FE-AA639003FEE1}" destId="{25EBF9D7-A785-4549-B5AF-44331641FC2B}" srcOrd="0" destOrd="0" parTransId="{6F50F7CB-5E78-49ED-8A38-B606A39A8B6F}" sibTransId="{8B7DA74B-E23F-4427-A9F9-D31FCC09D30C}"/>
    <dgm:cxn modelId="{DC58E33C-B2F9-41B9-8AA3-B2D86A1EDEA2}" srcId="{BDAA5746-8FF9-4DB2-98CE-B47580CF8BDB}" destId="{60B59BB4-8F68-4578-90FE-AA639003FEE1}" srcOrd="1" destOrd="0" parTransId="{34943B91-7B07-4CFA-815C-9A601F4AAFD0}" sibTransId="{19165915-A09C-4B00-B98F-017EE378A136}"/>
    <dgm:cxn modelId="{A5A3190F-2303-45A2-99F8-0F44996FFB0C}" srcId="{BDAA5746-8FF9-4DB2-98CE-B47580CF8BDB}" destId="{FED2CFEA-8D4A-4F73-A1A3-0716385FE7F8}" srcOrd="0" destOrd="0" parTransId="{DD3442E0-3EA0-4578-B3D8-E3A37135ADDF}" sibTransId="{30D525B1-B195-4B57-B2BC-6E5502BC514C}"/>
    <dgm:cxn modelId="{0496F85E-944D-45F1-B604-1EE29E7F9E82}" type="presOf" srcId="{25EBF9D7-A785-4549-B5AF-44331641FC2B}" destId="{E2A03DB7-48CA-4CCB-8DF9-C3141AF7DB19}" srcOrd="0" destOrd="0" presId="urn:microsoft.com/office/officeart/2005/8/layout/vList5"/>
    <dgm:cxn modelId="{C720A67F-B0AE-4FBF-A1D0-B758A1617D09}" type="presOf" srcId="{211732C7-2978-443F-804A-DEA1B2007699}" destId="{1E7821DF-25D2-477E-8B96-757C8A8D4E22}" srcOrd="0" destOrd="1" presId="urn:microsoft.com/office/officeart/2005/8/layout/vList5"/>
    <dgm:cxn modelId="{DE5E191C-D86D-45C1-8156-B1B339B92391}" srcId="{FED2CFEA-8D4A-4F73-A1A3-0716385FE7F8}" destId="{940FC231-4663-4C3F-9A53-20115F1E7521}" srcOrd="2" destOrd="0" parTransId="{AA83FBD3-A47F-4CFF-A236-7F1BEBE23B2B}" sibTransId="{914AC4A2-9959-45E2-A5A3-CF8D3A6382A5}"/>
    <dgm:cxn modelId="{B57593F5-CEEA-42BA-BD60-474CFE3E9917}" type="presParOf" srcId="{73F556CB-59D5-4A7B-A495-2B3BCFBB5F55}" destId="{ED06B424-5580-4A92-B096-2FE26A943BA8}" srcOrd="0" destOrd="0" presId="urn:microsoft.com/office/officeart/2005/8/layout/vList5"/>
    <dgm:cxn modelId="{B0D3F144-5B10-448A-94DC-CC2B87BA33EA}" type="presParOf" srcId="{ED06B424-5580-4A92-B096-2FE26A943BA8}" destId="{6C49BF3C-F357-475E-8203-96384AD60D7E}" srcOrd="0" destOrd="0" presId="urn:microsoft.com/office/officeart/2005/8/layout/vList5"/>
    <dgm:cxn modelId="{30599D0D-4218-48CF-95F4-341CA8D4383C}" type="presParOf" srcId="{ED06B424-5580-4A92-B096-2FE26A943BA8}" destId="{1E7821DF-25D2-477E-8B96-757C8A8D4E22}" srcOrd="1" destOrd="0" presId="urn:microsoft.com/office/officeart/2005/8/layout/vList5"/>
    <dgm:cxn modelId="{85A876D6-75D1-41C7-945C-A1B7737B5D73}" type="presParOf" srcId="{73F556CB-59D5-4A7B-A495-2B3BCFBB5F55}" destId="{BFA9F530-886E-4D93-88F0-D228E313239C}" srcOrd="1" destOrd="0" presId="urn:microsoft.com/office/officeart/2005/8/layout/vList5"/>
    <dgm:cxn modelId="{1AC53781-3342-4B69-A95D-5CB25771B48D}" type="presParOf" srcId="{73F556CB-59D5-4A7B-A495-2B3BCFBB5F55}" destId="{6D4390A0-249E-4E78-9F84-FDE9D865C731}" srcOrd="2" destOrd="0" presId="urn:microsoft.com/office/officeart/2005/8/layout/vList5"/>
    <dgm:cxn modelId="{A01D0C29-6791-4C64-BF53-7404461125A2}" type="presParOf" srcId="{6D4390A0-249E-4E78-9F84-FDE9D865C731}" destId="{009123B9-6028-49AB-A951-F279CD3F2365}" srcOrd="0" destOrd="0" presId="urn:microsoft.com/office/officeart/2005/8/layout/vList5"/>
    <dgm:cxn modelId="{5E2C90F6-C429-4ED4-AACD-ED8A2FBAC4C3}" type="presParOf" srcId="{6D4390A0-249E-4E78-9F84-FDE9D865C731}" destId="{E2A03DB7-48CA-4CCB-8DF9-C3141AF7DB1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331CFA-164B-4A61-B0C3-F8AD6094C145}" type="doc">
      <dgm:prSet loTypeId="urn:microsoft.com/office/officeart/2005/8/layout/process3" loCatId="process" qsTypeId="urn:microsoft.com/office/officeart/2005/8/quickstyle/simple1" qsCatId="simple" csTypeId="urn:microsoft.com/office/officeart/2005/8/colors/colorful5" csCatId="colorful"/>
      <dgm:spPr/>
      <dgm:t>
        <a:bodyPr/>
        <a:lstStyle/>
        <a:p>
          <a:endParaRPr lang="en-US"/>
        </a:p>
      </dgm:t>
    </dgm:pt>
    <dgm:pt modelId="{69A02A6E-0A85-42A5-8976-BA233FD8F533}">
      <dgm:prSet/>
      <dgm:spPr/>
      <dgm:t>
        <a:bodyPr/>
        <a:lstStyle/>
        <a:p>
          <a:pPr algn="ctr" rtl="1"/>
          <a:r>
            <a:rPr lang="fa-IR" dirty="0" smtClean="0">
              <a:cs typeface="B Titr" pitchFamily="2" charset="-78"/>
            </a:rPr>
            <a:t>تأمین مالی ساختاریافته</a:t>
          </a:r>
          <a:endParaRPr lang="en-US" dirty="0">
            <a:cs typeface="B Titr" pitchFamily="2" charset="-78"/>
          </a:endParaRPr>
        </a:p>
      </dgm:t>
    </dgm:pt>
    <dgm:pt modelId="{B988421C-1D29-47B4-8789-D68D318837C9}" type="parTrans" cxnId="{BAAFFDBA-C612-40D3-848B-EF71CB32620F}">
      <dgm:prSet/>
      <dgm:spPr/>
      <dgm:t>
        <a:bodyPr/>
        <a:lstStyle/>
        <a:p>
          <a:endParaRPr lang="en-US">
            <a:cs typeface="B Mitra" pitchFamily="2" charset="-78"/>
          </a:endParaRPr>
        </a:p>
      </dgm:t>
    </dgm:pt>
    <dgm:pt modelId="{D9EA2A06-3996-4522-9AE5-F12EF6A9DCAC}" type="sibTrans" cxnId="{BAAFFDBA-C612-40D3-848B-EF71CB32620F}">
      <dgm:prSet/>
      <dgm:spPr/>
      <dgm:t>
        <a:bodyPr/>
        <a:lstStyle/>
        <a:p>
          <a:endParaRPr lang="en-US">
            <a:cs typeface="B Mitra" pitchFamily="2" charset="-78"/>
          </a:endParaRPr>
        </a:p>
      </dgm:t>
    </dgm:pt>
    <dgm:pt modelId="{56C2C2E7-118A-4610-A988-3AA7E1261140}">
      <dgm:prSet/>
      <dgm:spPr/>
      <dgm:t>
        <a:bodyPr/>
        <a:lstStyle/>
        <a:p>
          <a:pPr algn="justLow" rtl="1"/>
          <a:r>
            <a:rPr lang="fa-IR" dirty="0" smtClean="0">
              <a:cs typeface="B Mitra" pitchFamily="2" charset="-78"/>
            </a:rPr>
            <a:t>تأمین مالی ساختار یافته جهت حل مسائل منحصر به فرد مالی در بنگاه‌های اقتصادی توسعه‌یافته است. این سرفصل دانش مالی امکان تأمین مالی شرکت‌ها را براساس نیازهای خاص و ویژگی‌های منحصر به فرد آن‌ها فراهم می‌سازد. جوهره‌ی تأمین مالی ساختاریافته تبدیل به اوراق بهادارکردن است.</a:t>
          </a:r>
          <a:endParaRPr lang="en-US" dirty="0">
            <a:cs typeface="B Mitra" pitchFamily="2" charset="-78"/>
          </a:endParaRPr>
        </a:p>
      </dgm:t>
    </dgm:pt>
    <dgm:pt modelId="{0F46E7EB-7158-472A-8F5F-6123797AF59E}" type="parTrans" cxnId="{D5D94787-68E6-46EB-A264-B1DC32F6CA68}">
      <dgm:prSet/>
      <dgm:spPr/>
      <dgm:t>
        <a:bodyPr/>
        <a:lstStyle/>
        <a:p>
          <a:endParaRPr lang="en-US">
            <a:cs typeface="B Mitra" pitchFamily="2" charset="-78"/>
          </a:endParaRPr>
        </a:p>
      </dgm:t>
    </dgm:pt>
    <dgm:pt modelId="{4A75025A-3F58-443E-8D2A-FAB1C0C7179C}" type="sibTrans" cxnId="{D5D94787-68E6-46EB-A264-B1DC32F6CA68}">
      <dgm:prSet/>
      <dgm:spPr/>
      <dgm:t>
        <a:bodyPr/>
        <a:lstStyle/>
        <a:p>
          <a:endParaRPr lang="en-US">
            <a:cs typeface="B Mitra" pitchFamily="2" charset="-78"/>
          </a:endParaRPr>
        </a:p>
      </dgm:t>
    </dgm:pt>
    <dgm:pt modelId="{C9130841-7B4F-4A8A-BD4B-564B9DB1F771}" type="pres">
      <dgm:prSet presAssocID="{45331CFA-164B-4A61-B0C3-F8AD6094C145}" presName="linearFlow" presStyleCnt="0">
        <dgm:presLayoutVars>
          <dgm:dir/>
          <dgm:animLvl val="lvl"/>
          <dgm:resizeHandles val="exact"/>
        </dgm:presLayoutVars>
      </dgm:prSet>
      <dgm:spPr/>
      <dgm:t>
        <a:bodyPr/>
        <a:lstStyle/>
        <a:p>
          <a:endParaRPr lang="en-US"/>
        </a:p>
      </dgm:t>
    </dgm:pt>
    <dgm:pt modelId="{BB1E4A0D-E560-4A26-87FC-F29E1D71D6AC}" type="pres">
      <dgm:prSet presAssocID="{69A02A6E-0A85-42A5-8976-BA233FD8F533}" presName="composite" presStyleCnt="0"/>
      <dgm:spPr/>
    </dgm:pt>
    <dgm:pt modelId="{59C21458-BB67-4E64-A5FD-2374068A00E7}" type="pres">
      <dgm:prSet presAssocID="{69A02A6E-0A85-42A5-8976-BA233FD8F533}" presName="parTx" presStyleLbl="node1" presStyleIdx="0" presStyleCnt="1">
        <dgm:presLayoutVars>
          <dgm:chMax val="0"/>
          <dgm:chPref val="0"/>
          <dgm:bulletEnabled val="1"/>
        </dgm:presLayoutVars>
      </dgm:prSet>
      <dgm:spPr/>
      <dgm:t>
        <a:bodyPr/>
        <a:lstStyle/>
        <a:p>
          <a:endParaRPr lang="en-US"/>
        </a:p>
      </dgm:t>
    </dgm:pt>
    <dgm:pt modelId="{12C25DC3-99E1-493B-A9A6-C148EF95E576}" type="pres">
      <dgm:prSet presAssocID="{69A02A6E-0A85-42A5-8976-BA233FD8F533}" presName="parSh" presStyleLbl="node1" presStyleIdx="0" presStyleCnt="1"/>
      <dgm:spPr/>
      <dgm:t>
        <a:bodyPr/>
        <a:lstStyle/>
        <a:p>
          <a:endParaRPr lang="en-US"/>
        </a:p>
      </dgm:t>
    </dgm:pt>
    <dgm:pt modelId="{1D9318A1-5349-4D6C-A6BF-0029338709B8}" type="pres">
      <dgm:prSet presAssocID="{69A02A6E-0A85-42A5-8976-BA233FD8F533}"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A76473A1-C273-47B1-BE4D-D432C72EB11A}" type="presOf" srcId="{69A02A6E-0A85-42A5-8976-BA233FD8F533}" destId="{59C21458-BB67-4E64-A5FD-2374068A00E7}" srcOrd="0" destOrd="0" presId="urn:microsoft.com/office/officeart/2005/8/layout/process3"/>
    <dgm:cxn modelId="{D5D94787-68E6-46EB-A264-B1DC32F6CA68}" srcId="{69A02A6E-0A85-42A5-8976-BA233FD8F533}" destId="{56C2C2E7-118A-4610-A988-3AA7E1261140}" srcOrd="0" destOrd="0" parTransId="{0F46E7EB-7158-472A-8F5F-6123797AF59E}" sibTransId="{4A75025A-3F58-443E-8D2A-FAB1C0C7179C}"/>
    <dgm:cxn modelId="{84395122-8B73-42E8-9CF2-EFCF8A5395B2}" type="presOf" srcId="{69A02A6E-0A85-42A5-8976-BA233FD8F533}" destId="{12C25DC3-99E1-493B-A9A6-C148EF95E576}" srcOrd="1" destOrd="0" presId="urn:microsoft.com/office/officeart/2005/8/layout/process3"/>
    <dgm:cxn modelId="{DB607A8C-9008-4A97-8445-5015FDB58F13}" type="presOf" srcId="{56C2C2E7-118A-4610-A988-3AA7E1261140}" destId="{1D9318A1-5349-4D6C-A6BF-0029338709B8}" srcOrd="0" destOrd="0" presId="urn:microsoft.com/office/officeart/2005/8/layout/process3"/>
    <dgm:cxn modelId="{BAAFFDBA-C612-40D3-848B-EF71CB32620F}" srcId="{45331CFA-164B-4A61-B0C3-F8AD6094C145}" destId="{69A02A6E-0A85-42A5-8976-BA233FD8F533}" srcOrd="0" destOrd="0" parTransId="{B988421C-1D29-47B4-8789-D68D318837C9}" sibTransId="{D9EA2A06-3996-4522-9AE5-F12EF6A9DCAC}"/>
    <dgm:cxn modelId="{D33903C8-B6B9-4EB9-979E-67B9223A0AFD}" type="presOf" srcId="{45331CFA-164B-4A61-B0C3-F8AD6094C145}" destId="{C9130841-7B4F-4A8A-BD4B-564B9DB1F771}" srcOrd="0" destOrd="0" presId="urn:microsoft.com/office/officeart/2005/8/layout/process3"/>
    <dgm:cxn modelId="{0695BC27-EC4D-474F-A457-524BC7D33EA4}" type="presParOf" srcId="{C9130841-7B4F-4A8A-BD4B-564B9DB1F771}" destId="{BB1E4A0D-E560-4A26-87FC-F29E1D71D6AC}" srcOrd="0" destOrd="0" presId="urn:microsoft.com/office/officeart/2005/8/layout/process3"/>
    <dgm:cxn modelId="{93386F8D-3731-4913-A868-0E40F23347C5}" type="presParOf" srcId="{BB1E4A0D-E560-4A26-87FC-F29E1D71D6AC}" destId="{59C21458-BB67-4E64-A5FD-2374068A00E7}" srcOrd="0" destOrd="0" presId="urn:microsoft.com/office/officeart/2005/8/layout/process3"/>
    <dgm:cxn modelId="{F493E99D-4BCD-488A-87B2-8004604C3FDA}" type="presParOf" srcId="{BB1E4A0D-E560-4A26-87FC-F29E1D71D6AC}" destId="{12C25DC3-99E1-493B-A9A6-C148EF95E576}" srcOrd="1" destOrd="0" presId="urn:microsoft.com/office/officeart/2005/8/layout/process3"/>
    <dgm:cxn modelId="{ED7C75EF-DAED-4A6C-92E4-4AFE7EF85FEE}" type="presParOf" srcId="{BB1E4A0D-E560-4A26-87FC-F29E1D71D6AC}" destId="{1D9318A1-5349-4D6C-A6BF-0029338709B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A9A24D-B91E-43BE-9A21-F9ECCDEE2C92}" type="doc">
      <dgm:prSet loTypeId="urn:microsoft.com/office/officeart/2005/8/layout/process3" loCatId="process" qsTypeId="urn:microsoft.com/office/officeart/2005/8/quickstyle/simple1" qsCatId="simple" csTypeId="urn:microsoft.com/office/officeart/2005/8/colors/colorful5" csCatId="colorful" phldr="1"/>
      <dgm:spPr/>
      <dgm:t>
        <a:bodyPr/>
        <a:lstStyle/>
        <a:p>
          <a:endParaRPr lang="en-US"/>
        </a:p>
      </dgm:t>
    </dgm:pt>
    <dgm:pt modelId="{08DDB66C-2A2F-452A-8645-418E96E8FD2E}">
      <dgm:prSet/>
      <dgm:spPr/>
      <dgm:t>
        <a:bodyPr/>
        <a:lstStyle/>
        <a:p>
          <a:pPr algn="ctr" rtl="1"/>
          <a:r>
            <a:rPr lang="fa-IR" dirty="0" smtClean="0">
              <a:cs typeface="B Titr" pitchFamily="2" charset="-78"/>
            </a:rPr>
            <a:t>تبدیل به اوراق بهادارکردن</a:t>
          </a:r>
          <a:endParaRPr lang="en-US" dirty="0">
            <a:cs typeface="B Titr" pitchFamily="2" charset="-78"/>
          </a:endParaRPr>
        </a:p>
      </dgm:t>
    </dgm:pt>
    <dgm:pt modelId="{BA468618-49EA-4A31-BC07-DE9F526F4377}" type="parTrans" cxnId="{14CE4527-91D0-4710-B899-4AD2EF4EAED8}">
      <dgm:prSet/>
      <dgm:spPr/>
      <dgm:t>
        <a:bodyPr/>
        <a:lstStyle/>
        <a:p>
          <a:pPr algn="justLow"/>
          <a:endParaRPr lang="en-US"/>
        </a:p>
      </dgm:t>
    </dgm:pt>
    <dgm:pt modelId="{C74EE946-9FA0-485B-AD25-1043FCDF6984}" type="sibTrans" cxnId="{14CE4527-91D0-4710-B899-4AD2EF4EAED8}">
      <dgm:prSet/>
      <dgm:spPr/>
      <dgm:t>
        <a:bodyPr/>
        <a:lstStyle/>
        <a:p>
          <a:pPr algn="justLow"/>
          <a:endParaRPr lang="en-US"/>
        </a:p>
      </dgm:t>
    </dgm:pt>
    <dgm:pt modelId="{92AC377C-EF92-4673-996D-4323D342A221}">
      <dgm:prSet/>
      <dgm:spPr/>
      <dgm:t>
        <a:bodyPr/>
        <a:lstStyle/>
        <a:p>
          <a:pPr algn="justLow" rtl="1"/>
          <a:r>
            <a:rPr lang="fa-IR" dirty="0" smtClean="0">
              <a:cs typeface="B Mitra" pitchFamily="2" charset="-78"/>
            </a:rPr>
            <a:t>تبدیل به اوراق بهادار کردن فرآیندی است که شامل یک‌کاسه‌کردن انواع مختلف قراردادهای بدهی مانند وام‌های رهنی مسکونی، وام‌های رهنی تجاری، وام‌های اتومبیل، بدهی‌های کارت‌های اعتباری، قراردادهای واسپاری و ... و فروش این بدهی‌های یک‌کاسه شده به عنوان اوراق قرضه، گواهی انتقالی قرضه و تعهدات رهنی وثیقه‌دار و ... به سرمایه‌گذاران است. اصل و بهره بدهی‌هایی که پشتوانه‌ی اوراق بهادارند، به طور مرتب به سرمایه‌گذاران پرداخت می‌شود.</a:t>
          </a:r>
          <a:endParaRPr lang="en-US" dirty="0">
            <a:cs typeface="B Mitra" pitchFamily="2" charset="-78"/>
          </a:endParaRPr>
        </a:p>
      </dgm:t>
    </dgm:pt>
    <dgm:pt modelId="{3700CF4A-8AF7-430F-B8A4-793506E7B9C1}" type="parTrans" cxnId="{2B98E8F8-7764-4A19-A9CF-729E0F1AFDDD}">
      <dgm:prSet/>
      <dgm:spPr/>
      <dgm:t>
        <a:bodyPr/>
        <a:lstStyle/>
        <a:p>
          <a:pPr algn="justLow"/>
          <a:endParaRPr lang="en-US"/>
        </a:p>
      </dgm:t>
    </dgm:pt>
    <dgm:pt modelId="{B2D0B408-4A5F-4659-846E-46190E0A3B05}" type="sibTrans" cxnId="{2B98E8F8-7764-4A19-A9CF-729E0F1AFDDD}">
      <dgm:prSet/>
      <dgm:spPr/>
      <dgm:t>
        <a:bodyPr/>
        <a:lstStyle/>
        <a:p>
          <a:pPr algn="justLow"/>
          <a:endParaRPr lang="en-US"/>
        </a:p>
      </dgm:t>
    </dgm:pt>
    <dgm:pt modelId="{2A12E2D8-7AE6-4C9A-BFA2-E906AC9BEE73}" type="pres">
      <dgm:prSet presAssocID="{A5A9A24D-B91E-43BE-9A21-F9ECCDEE2C92}" presName="linearFlow" presStyleCnt="0">
        <dgm:presLayoutVars>
          <dgm:dir/>
          <dgm:animLvl val="lvl"/>
          <dgm:resizeHandles val="exact"/>
        </dgm:presLayoutVars>
      </dgm:prSet>
      <dgm:spPr/>
      <dgm:t>
        <a:bodyPr/>
        <a:lstStyle/>
        <a:p>
          <a:endParaRPr lang="en-US"/>
        </a:p>
      </dgm:t>
    </dgm:pt>
    <dgm:pt modelId="{F7EE9411-8F60-4F2C-AD37-7D506E87FD07}" type="pres">
      <dgm:prSet presAssocID="{08DDB66C-2A2F-452A-8645-418E96E8FD2E}" presName="composite" presStyleCnt="0"/>
      <dgm:spPr/>
    </dgm:pt>
    <dgm:pt modelId="{319D4813-404E-4899-8B68-8CE6E5FE386A}" type="pres">
      <dgm:prSet presAssocID="{08DDB66C-2A2F-452A-8645-418E96E8FD2E}" presName="parTx" presStyleLbl="node1" presStyleIdx="0" presStyleCnt="1">
        <dgm:presLayoutVars>
          <dgm:chMax val="0"/>
          <dgm:chPref val="0"/>
          <dgm:bulletEnabled val="1"/>
        </dgm:presLayoutVars>
      </dgm:prSet>
      <dgm:spPr/>
      <dgm:t>
        <a:bodyPr/>
        <a:lstStyle/>
        <a:p>
          <a:endParaRPr lang="en-US"/>
        </a:p>
      </dgm:t>
    </dgm:pt>
    <dgm:pt modelId="{EF81C88A-EC46-418B-96E6-026C5A9638DB}" type="pres">
      <dgm:prSet presAssocID="{08DDB66C-2A2F-452A-8645-418E96E8FD2E}" presName="parSh" presStyleLbl="node1" presStyleIdx="0" presStyleCnt="1"/>
      <dgm:spPr/>
      <dgm:t>
        <a:bodyPr/>
        <a:lstStyle/>
        <a:p>
          <a:endParaRPr lang="en-US"/>
        </a:p>
      </dgm:t>
    </dgm:pt>
    <dgm:pt modelId="{424B185F-4496-4365-8216-86A7A365B643}" type="pres">
      <dgm:prSet presAssocID="{08DDB66C-2A2F-452A-8645-418E96E8FD2E}" presName="desTx" presStyleLbl="fgAcc1" presStyleIdx="0" presStyleCnt="1">
        <dgm:presLayoutVars>
          <dgm:bulletEnabled val="1"/>
        </dgm:presLayoutVars>
      </dgm:prSet>
      <dgm:spPr>
        <a:prstGeom prst="flowChartManualInput">
          <a:avLst/>
        </a:prstGeom>
      </dgm:spPr>
      <dgm:t>
        <a:bodyPr/>
        <a:lstStyle/>
        <a:p>
          <a:endParaRPr lang="en-US"/>
        </a:p>
      </dgm:t>
    </dgm:pt>
  </dgm:ptLst>
  <dgm:cxnLst>
    <dgm:cxn modelId="{896EFCE0-3899-4E06-A4A5-9601E81E1208}" type="presOf" srcId="{08DDB66C-2A2F-452A-8645-418E96E8FD2E}" destId="{EF81C88A-EC46-418B-96E6-026C5A9638DB}" srcOrd="1" destOrd="0" presId="urn:microsoft.com/office/officeart/2005/8/layout/process3"/>
    <dgm:cxn modelId="{2B98E8F8-7764-4A19-A9CF-729E0F1AFDDD}" srcId="{08DDB66C-2A2F-452A-8645-418E96E8FD2E}" destId="{92AC377C-EF92-4673-996D-4323D342A221}" srcOrd="0" destOrd="0" parTransId="{3700CF4A-8AF7-430F-B8A4-793506E7B9C1}" sibTransId="{B2D0B408-4A5F-4659-846E-46190E0A3B05}"/>
    <dgm:cxn modelId="{4E07E8A0-80DE-4CCC-8C62-EBEE75B66D67}" type="presOf" srcId="{A5A9A24D-B91E-43BE-9A21-F9ECCDEE2C92}" destId="{2A12E2D8-7AE6-4C9A-BFA2-E906AC9BEE73}" srcOrd="0" destOrd="0" presId="urn:microsoft.com/office/officeart/2005/8/layout/process3"/>
    <dgm:cxn modelId="{C0B0A925-0FB2-4B9F-8F58-69DA0D368A95}" type="presOf" srcId="{92AC377C-EF92-4673-996D-4323D342A221}" destId="{424B185F-4496-4365-8216-86A7A365B643}" srcOrd="0" destOrd="0" presId="urn:microsoft.com/office/officeart/2005/8/layout/process3"/>
    <dgm:cxn modelId="{B4BD6D9E-5BBD-4D04-B62B-8C21B5ACA166}" type="presOf" srcId="{08DDB66C-2A2F-452A-8645-418E96E8FD2E}" destId="{319D4813-404E-4899-8B68-8CE6E5FE386A}" srcOrd="0" destOrd="0" presId="urn:microsoft.com/office/officeart/2005/8/layout/process3"/>
    <dgm:cxn modelId="{14CE4527-91D0-4710-B899-4AD2EF4EAED8}" srcId="{A5A9A24D-B91E-43BE-9A21-F9ECCDEE2C92}" destId="{08DDB66C-2A2F-452A-8645-418E96E8FD2E}" srcOrd="0" destOrd="0" parTransId="{BA468618-49EA-4A31-BC07-DE9F526F4377}" sibTransId="{C74EE946-9FA0-485B-AD25-1043FCDF6984}"/>
    <dgm:cxn modelId="{7CD48B9D-F3E2-4C42-8F01-2E3132888B6D}" type="presParOf" srcId="{2A12E2D8-7AE6-4C9A-BFA2-E906AC9BEE73}" destId="{F7EE9411-8F60-4F2C-AD37-7D506E87FD07}" srcOrd="0" destOrd="0" presId="urn:microsoft.com/office/officeart/2005/8/layout/process3"/>
    <dgm:cxn modelId="{4A995257-EA5F-42B4-B144-8A662005294C}" type="presParOf" srcId="{F7EE9411-8F60-4F2C-AD37-7D506E87FD07}" destId="{319D4813-404E-4899-8B68-8CE6E5FE386A}" srcOrd="0" destOrd="0" presId="urn:microsoft.com/office/officeart/2005/8/layout/process3"/>
    <dgm:cxn modelId="{EAE9448F-1C27-4938-92C5-1FE5BA801307}" type="presParOf" srcId="{F7EE9411-8F60-4F2C-AD37-7D506E87FD07}" destId="{EF81C88A-EC46-418B-96E6-026C5A9638DB}" srcOrd="1" destOrd="0" presId="urn:microsoft.com/office/officeart/2005/8/layout/process3"/>
    <dgm:cxn modelId="{D9C6ACC0-4CE3-4B21-826A-8FE970B28B52}" type="presParOf" srcId="{F7EE9411-8F60-4F2C-AD37-7D506E87FD07}" destId="{424B185F-4496-4365-8216-86A7A365B64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60600-5064-467F-AFD9-101D6CE658C8}">
      <dsp:nvSpPr>
        <dsp:cNvPr id="0" name=""/>
        <dsp:cNvSpPr/>
      </dsp:nvSpPr>
      <dsp:spPr>
        <a:xfrm>
          <a:off x="0" y="1854"/>
          <a:ext cx="8229600" cy="5022316"/>
        </a:xfrm>
        <a:prstGeom prst="verticalScroll">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justLow" defTabSz="1778000" rtl="1">
            <a:lnSpc>
              <a:spcPct val="90000"/>
            </a:lnSpc>
            <a:spcBef>
              <a:spcPct val="0"/>
            </a:spcBef>
            <a:spcAft>
              <a:spcPct val="35000"/>
            </a:spcAft>
          </a:pPr>
          <a:r>
            <a:rPr lang="fa-IR" sz="4000" kern="1200" dirty="0" smtClean="0">
              <a:cs typeface="B Mitra" pitchFamily="2" charset="-78"/>
            </a:rPr>
            <a:t>شرکت‌های لیزینگ همانند بسیاری از نهادهای مالی در واقع واسطه‌‌های مالی‌اند. آن‌ها منابع مالی موردنیاز خود را از طریق بازارهای مالی تأمین می‌کنند و ضمن فرآیند واسطه‌گری آن منابع را به شکل دارایی در اختیار مشتریان خود قرار می‌دهند. </a:t>
          </a:r>
          <a:endParaRPr lang="en-US" sz="4000" kern="1200" dirty="0">
            <a:cs typeface="B Mitra" pitchFamily="2" charset="-78"/>
          </a:endParaRPr>
        </a:p>
      </dsp:txBody>
      <dsp:txXfrm>
        <a:off x="627790" y="629644"/>
        <a:ext cx="6974021" cy="408063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04839-B8DC-49F8-AE47-A4455F5139A1}">
      <dsp:nvSpPr>
        <dsp:cNvPr id="0" name=""/>
        <dsp:cNvSpPr/>
      </dsp:nvSpPr>
      <dsp:spPr>
        <a:xfrm>
          <a:off x="1004"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fa-IR" sz="4000" kern="1200" smtClean="0">
              <a:cs typeface="B Mitra" pitchFamily="2" charset="-78"/>
            </a:rPr>
            <a:t>اوراق بهادار با پشتوانه‌ی وام‌های رهنی</a:t>
          </a:r>
          <a:endParaRPr lang="en-US" sz="4000" kern="1200">
            <a:cs typeface="B Mitra" pitchFamily="2" charset="-78"/>
          </a:endParaRPr>
        </a:p>
      </dsp:txBody>
      <dsp:txXfrm>
        <a:off x="54555" y="509665"/>
        <a:ext cx="3549605" cy="1721251"/>
      </dsp:txXfrm>
    </dsp:sp>
    <dsp:sp modelId="{B5E322E4-FC16-40A4-8D58-37E427A93668}">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E72853-614F-41E8-B132-1BC1510230F3}">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lvl="0" algn="ctr" defTabSz="1689100" rtl="1">
            <a:lnSpc>
              <a:spcPct val="90000"/>
            </a:lnSpc>
            <a:spcBef>
              <a:spcPct val="0"/>
            </a:spcBef>
            <a:spcAft>
              <a:spcPct val="35000"/>
            </a:spcAft>
          </a:pPr>
          <a:r>
            <a:rPr lang="en-US" sz="3800" kern="1200" dirty="0" smtClean="0">
              <a:cs typeface="B Mitra" pitchFamily="2" charset="-78"/>
            </a:rPr>
            <a:t>mortgage-backed securities</a:t>
          </a:r>
          <a:endParaRPr lang="en-US" sz="3800" kern="1200" dirty="0">
            <a:cs typeface="B Mitra" pitchFamily="2" charset="-78"/>
          </a:endParaRPr>
        </a:p>
      </dsp:txBody>
      <dsp:txXfrm>
        <a:off x="785896" y="2795107"/>
        <a:ext cx="2818263" cy="1721251"/>
      </dsp:txXfrm>
    </dsp:sp>
    <dsp:sp modelId="{2E4A3C88-2C01-4AA6-AE35-5B1114DA319C}">
      <dsp:nvSpPr>
        <dsp:cNvPr id="0" name=""/>
        <dsp:cNvSpPr/>
      </dsp:nvSpPr>
      <dsp:spPr>
        <a:xfrm>
          <a:off x="4571888"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1">
            <a:lnSpc>
              <a:spcPct val="90000"/>
            </a:lnSpc>
            <a:spcBef>
              <a:spcPct val="0"/>
            </a:spcBef>
            <a:spcAft>
              <a:spcPct val="35000"/>
            </a:spcAft>
          </a:pPr>
          <a:r>
            <a:rPr lang="fa-IR" sz="4000" kern="1200" smtClean="0">
              <a:cs typeface="B Mitra" pitchFamily="2" charset="-78"/>
            </a:rPr>
            <a:t>اوراق بهادار با پشتوانه‌ی دارایی</a:t>
          </a:r>
          <a:endParaRPr lang="en-US" sz="4000" kern="1200">
            <a:cs typeface="B Mitra" pitchFamily="2" charset="-78"/>
          </a:endParaRPr>
        </a:p>
      </dsp:txBody>
      <dsp:txXfrm>
        <a:off x="4625439" y="509665"/>
        <a:ext cx="3549605" cy="1721251"/>
      </dsp:txXfrm>
    </dsp:sp>
    <dsp:sp modelId="{4FF2DB03-DF96-4FFE-A212-0B1460D2183C}">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4EB8D-437A-493A-BDAE-D7F9C418B37E}">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48260" rIns="72390" bIns="48260" numCol="1" spcCol="1270" anchor="ctr" anchorCtr="0">
          <a:noAutofit/>
        </a:bodyPr>
        <a:lstStyle/>
        <a:p>
          <a:pPr lvl="0" algn="ctr" defTabSz="1689100" rtl="1">
            <a:lnSpc>
              <a:spcPct val="90000"/>
            </a:lnSpc>
            <a:spcBef>
              <a:spcPct val="0"/>
            </a:spcBef>
            <a:spcAft>
              <a:spcPct val="35000"/>
            </a:spcAft>
          </a:pPr>
          <a:r>
            <a:rPr lang="en-US" sz="3800" kern="1200" smtClean="0">
              <a:cs typeface="B Mitra" pitchFamily="2" charset="-78"/>
            </a:rPr>
            <a:t>asset-backed securities</a:t>
          </a:r>
          <a:endParaRPr lang="en-US" sz="3800" kern="1200">
            <a:cs typeface="B Mitra" pitchFamily="2" charset="-78"/>
          </a:endParaRPr>
        </a:p>
      </dsp:txBody>
      <dsp:txXfrm>
        <a:off x="5356780" y="2795107"/>
        <a:ext cx="2818263" cy="172125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C187C-7E72-40A0-9605-15040330C0F8}">
      <dsp:nvSpPr>
        <dsp:cNvPr id="0" name=""/>
        <dsp:cNvSpPr/>
      </dsp:nvSpPr>
      <dsp:spPr>
        <a:xfrm>
          <a:off x="0" y="24332"/>
          <a:ext cx="8229600" cy="8928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اوراق بهادار با پشتوانه‌ی قراردادهای واسپاری</a:t>
          </a:r>
          <a:endParaRPr lang="en-US" sz="2800" kern="1200" dirty="0">
            <a:cs typeface="B Titr" pitchFamily="2" charset="-78"/>
          </a:endParaRPr>
        </a:p>
      </dsp:txBody>
      <dsp:txXfrm>
        <a:off x="0" y="24332"/>
        <a:ext cx="8229600" cy="892800"/>
      </dsp:txXfrm>
    </dsp:sp>
    <dsp:sp modelId="{29270D40-C181-4EBC-902A-66FDBD684C53}">
      <dsp:nvSpPr>
        <dsp:cNvPr id="0" name=""/>
        <dsp:cNvSpPr/>
      </dsp:nvSpPr>
      <dsp:spPr>
        <a:xfrm>
          <a:off x="0" y="917132"/>
          <a:ext cx="8229600" cy="4084560"/>
        </a:xfrm>
        <a:prstGeom prst="doubleWave">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smtClean="0">
              <a:cs typeface="B Mitra" pitchFamily="2" charset="-78"/>
            </a:rPr>
            <a:t>شرکت‌های لیزینگ می‌توانند به پشتوانه‌ی انواع قراردادهای واسپاری، انواع اوراق بهادار با پشتوانه‌ی قراردادهای واسپاری منتشر کنند. اگر دارایی مورداجاره اتومبیل باشد، به اوراق بهادار حاصل «اوراق بهادار با پشتوانه‌ی قراردادهای واسپاری اتومبیل» گویند؛ به همین ترتیب اگر موضوع قراردادهای واسپاری، تجهیزات، مستغلات تجاری، مسکونی و ... باشد، اوراق بهادار با پشتوانه‌ی قراردادهای واسپاری مربوطه حاصل می‌شود.</a:t>
          </a:r>
          <a:endParaRPr lang="en-US" sz="2800" kern="1200" dirty="0">
            <a:cs typeface="B Mitra" pitchFamily="2" charset="-78"/>
          </a:endParaRPr>
        </a:p>
      </dsp:txBody>
      <dsp:txXfrm>
        <a:off x="0" y="1427702"/>
        <a:ext cx="8229600" cy="30634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98F27-8C10-4B3D-BA0B-D491CFB520D4}">
      <dsp:nvSpPr>
        <dsp:cNvPr id="0" name=""/>
        <dsp:cNvSpPr/>
      </dsp:nvSpPr>
      <dsp:spPr>
        <a:xfrm>
          <a:off x="0" y="45482"/>
          <a:ext cx="8229600" cy="4935060"/>
        </a:xfrm>
        <a:prstGeom prst="wedgeRoundRectCallou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justLow" defTabSz="1644650" rtl="1">
            <a:lnSpc>
              <a:spcPct val="90000"/>
            </a:lnSpc>
            <a:spcBef>
              <a:spcPct val="0"/>
            </a:spcBef>
            <a:spcAft>
              <a:spcPct val="35000"/>
            </a:spcAft>
          </a:pPr>
          <a:r>
            <a:rPr lang="fa-IR" sz="3700" kern="1200" dirty="0" smtClean="0">
              <a:cs typeface="B Mitra" pitchFamily="2" charset="-78"/>
            </a:rPr>
            <a:t>اوراق بهادار با پشتوانه‌ی قراردادهای واسپاری گزینه‌ای جذاب برای تأمین مالی شرکت‌های لیزینگ محسوب می‌شود. در حال حاضر بسیاری از شرکت‌های لیزینگ در سراسر دنیا از این روش جهت فروش قراردادهای واسپاری خود در بازار سرمایه استفاده می‌کنند، و ضمن تأمین مالی فرصت‌های سرمایه‌گذاری جدیدی را برای فعالان بازار سرمایه فراهم می‌کنند.</a:t>
          </a:r>
          <a:endParaRPr lang="en-US" sz="3700" kern="1200" dirty="0">
            <a:cs typeface="B Mitra" pitchFamily="2" charset="-78"/>
          </a:endParaRPr>
        </a:p>
      </dsp:txBody>
      <dsp:txXfrm>
        <a:off x="240910" y="286392"/>
        <a:ext cx="7747780" cy="44532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797FE0-0C19-4885-B7AE-DD2CA9DAAFC4}">
      <dsp:nvSpPr>
        <dsp:cNvPr id="0" name=""/>
        <dsp:cNvSpPr/>
      </dsp:nvSpPr>
      <dsp:spPr>
        <a:xfrm>
          <a:off x="0" y="440121"/>
          <a:ext cx="8229600" cy="3645720"/>
        </a:xfrm>
        <a:prstGeom prst="doubleWav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justLow" defTabSz="1689100" rtl="1">
            <a:lnSpc>
              <a:spcPct val="90000"/>
            </a:lnSpc>
            <a:spcBef>
              <a:spcPct val="0"/>
            </a:spcBef>
            <a:spcAft>
              <a:spcPct val="35000"/>
            </a:spcAft>
          </a:pPr>
          <a:r>
            <a:rPr lang="fa-IR" sz="3800" kern="1200" smtClean="0">
              <a:cs typeface="B Mitra" pitchFamily="2" charset="-78"/>
            </a:rPr>
            <a:t>تبدیل به اوراق بهادار کردن قراردادهای واسپاری سابقه‌ی چندان طولانی‌ای ندارد. اولین اوراق بهادار با پشتوانه‌ی قراردادهای واسپاری اتومبیل در سال 1994 منتشر شد. از آن زمان تا کنون بازار این اوراق روند رو به رشد داشته است. </a:t>
          </a:r>
          <a:endParaRPr lang="en-US" sz="3800" kern="1200">
            <a:cs typeface="B Mitra" pitchFamily="2" charset="-78"/>
          </a:endParaRPr>
        </a:p>
      </dsp:txBody>
      <dsp:txXfrm>
        <a:off x="0" y="895836"/>
        <a:ext cx="8229600" cy="273429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F5F471-FB01-4206-8887-30C16EAA57F1}">
      <dsp:nvSpPr>
        <dsp:cNvPr id="0" name=""/>
        <dsp:cNvSpPr/>
      </dsp:nvSpPr>
      <dsp:spPr>
        <a:xfrm>
          <a:off x="0" y="0"/>
          <a:ext cx="8229600" cy="1507807"/>
        </a:xfrm>
        <a:prstGeom prst="rect">
          <a:avLst/>
        </a:prstGeom>
        <a:solidFill>
          <a:schemeClr val="accent5">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fa-IR" sz="3900" kern="1200" smtClean="0">
              <a:cs typeface="B Mitra" pitchFamily="2" charset="-78"/>
            </a:rPr>
            <a:t>انتشاراوراق بهادار با پشتوانه‌ی قراردادهای واسپاری اتومبیل</a:t>
          </a:r>
          <a:endParaRPr lang="en-US" sz="3900" kern="1200">
            <a:cs typeface="B Mitra" pitchFamily="2" charset="-78"/>
          </a:endParaRPr>
        </a:p>
      </dsp:txBody>
      <dsp:txXfrm>
        <a:off x="0" y="0"/>
        <a:ext cx="8229600" cy="1507807"/>
      </dsp:txXfrm>
    </dsp:sp>
    <dsp:sp modelId="{ABBB5F13-6E44-4282-B6A4-4E6ECE22F788}">
      <dsp:nvSpPr>
        <dsp:cNvPr id="0" name=""/>
        <dsp:cNvSpPr/>
      </dsp:nvSpPr>
      <dsp:spPr>
        <a:xfrm>
          <a:off x="0" y="1507807"/>
          <a:ext cx="8229600" cy="3166395"/>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Low" defTabSz="1555750" rtl="1">
            <a:lnSpc>
              <a:spcPct val="90000"/>
            </a:lnSpc>
            <a:spcBef>
              <a:spcPct val="0"/>
            </a:spcBef>
            <a:spcAft>
              <a:spcPct val="35000"/>
            </a:spcAft>
          </a:pPr>
          <a:r>
            <a:rPr lang="fa-IR" sz="3500" kern="1200" dirty="0" smtClean="0">
              <a:cs typeface="B Mitra" pitchFamily="2" charset="-78"/>
            </a:rPr>
            <a:t>شرکت جی‌ام فاینانشال که بازوی مالی شرکت جنرال موتورز محسوب می‌شود در سال جاری میلادی برای اولین بار اوراق بهادار با پشتوانه‌ی قراردادهای واسپاری اتومبیل منتشر کرد. ارزش این اوراق بیش از 705 میلیون دلار بوده است که در شش طبقه طراحی شده و به فروش رسید. </a:t>
          </a:r>
          <a:endParaRPr lang="en-US" sz="3500" kern="1200" dirty="0">
            <a:cs typeface="B Mitra" pitchFamily="2" charset="-78"/>
          </a:endParaRPr>
        </a:p>
      </dsp:txBody>
      <dsp:txXfrm>
        <a:off x="0" y="1507807"/>
        <a:ext cx="8229600" cy="3166395"/>
      </dsp:txXfrm>
    </dsp:sp>
    <dsp:sp modelId="{E17EF069-991E-457B-8F77-5FFAC6547E31}">
      <dsp:nvSpPr>
        <dsp:cNvPr id="0" name=""/>
        <dsp:cNvSpPr/>
      </dsp:nvSpPr>
      <dsp:spPr>
        <a:xfrm>
          <a:off x="0" y="4674203"/>
          <a:ext cx="8229600" cy="351821"/>
        </a:xfrm>
        <a:prstGeom prst="rect">
          <a:avLst/>
        </a:prstGeom>
        <a:solidFill>
          <a:schemeClr val="accent5">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8D8AA3-113E-4EBB-9F82-C9AEE2291114}">
      <dsp:nvSpPr>
        <dsp:cNvPr id="0" name=""/>
        <dsp:cNvSpPr/>
      </dsp:nvSpPr>
      <dsp:spPr>
        <a:xfrm>
          <a:off x="0" y="0"/>
          <a:ext cx="8229600" cy="1507807"/>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kern="1200" dirty="0" smtClean="0">
              <a:cs typeface="B Mitra" pitchFamily="2" charset="-78"/>
            </a:rPr>
            <a:t>انتشاراوراق بهادار با پشتوانه‌ی قراردادهای واسپاری تجهیزات</a:t>
          </a:r>
          <a:endParaRPr lang="en-US" sz="3700" kern="1200" dirty="0">
            <a:cs typeface="B Mitra" pitchFamily="2" charset="-78"/>
          </a:endParaRPr>
        </a:p>
      </dsp:txBody>
      <dsp:txXfrm>
        <a:off x="0" y="0"/>
        <a:ext cx="8229600" cy="1507807"/>
      </dsp:txXfrm>
    </dsp:sp>
    <dsp:sp modelId="{B827088F-9A69-4645-BD29-6F189A36EC59}">
      <dsp:nvSpPr>
        <dsp:cNvPr id="0" name=""/>
        <dsp:cNvSpPr/>
      </dsp:nvSpPr>
      <dsp:spPr>
        <a:xfrm>
          <a:off x="0" y="1507807"/>
          <a:ext cx="8229600" cy="316639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justLow" defTabSz="1155700" rtl="1">
            <a:lnSpc>
              <a:spcPct val="90000"/>
            </a:lnSpc>
            <a:spcBef>
              <a:spcPct val="0"/>
            </a:spcBef>
            <a:spcAft>
              <a:spcPct val="35000"/>
            </a:spcAft>
          </a:pPr>
          <a:r>
            <a:rPr lang="fa-IR" sz="2600" kern="1200" dirty="0" smtClean="0">
              <a:cs typeface="B Mitra" pitchFamily="2" charset="-78"/>
            </a:rPr>
            <a:t>بانک سی‌آی‌تی در ایالات متحده که رهبری تأمین مالی و  ارائه‌ی خدمات مشاوره‌ای به کسب‌وکارهای کوچک و متوسط را بر عهده دارد، در نوامبر سال 2013 حدود 750 میلیون دلار اوراق بهادار با پشتوانه‌ی قراردادهای واسپاری تجهیزات منتشر کرد. سی‌آی‌تی در عرضه‌ی خصوصی، 5 طبقه اوراق قرضه‌ با درآمد ثابت را به پشتوانه‌ی قراردادهای واسپاری تجهیزات شرکت لیزینگ سی‌آی‌تی وِندور فاینانس به فروش رساند. بانک سی‌آی‌تی از سال 2000 تا کنون تعداد 19 مجموعه از قراردادهای واسپاری شرکت‌های لیزینگ را تبدیل به اوراق بهادار کرده است.</a:t>
          </a:r>
          <a:endParaRPr lang="en-US" sz="2600" kern="1200" dirty="0">
            <a:cs typeface="B Mitra" pitchFamily="2" charset="-78"/>
          </a:endParaRPr>
        </a:p>
      </dsp:txBody>
      <dsp:txXfrm>
        <a:off x="0" y="1507807"/>
        <a:ext cx="8229600" cy="3166395"/>
      </dsp:txXfrm>
    </dsp:sp>
    <dsp:sp modelId="{C7F80AB7-A298-44D6-9820-3BE748664AED}">
      <dsp:nvSpPr>
        <dsp:cNvPr id="0" name=""/>
        <dsp:cNvSpPr/>
      </dsp:nvSpPr>
      <dsp:spPr>
        <a:xfrm>
          <a:off x="0" y="4674203"/>
          <a:ext cx="8229600" cy="351821"/>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06BFA1-2C1E-4766-A7CB-ECC8F7E8D7B1}">
      <dsp:nvSpPr>
        <dsp:cNvPr id="0" name=""/>
        <dsp:cNvSpPr/>
      </dsp:nvSpPr>
      <dsp:spPr>
        <a:xfrm>
          <a:off x="0" y="92001"/>
          <a:ext cx="8229600" cy="806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1">
            <a:lnSpc>
              <a:spcPct val="90000"/>
            </a:lnSpc>
            <a:spcBef>
              <a:spcPct val="0"/>
            </a:spcBef>
            <a:spcAft>
              <a:spcPct val="35000"/>
            </a:spcAft>
          </a:pPr>
          <a:r>
            <a:rPr lang="fa-IR" sz="2800" kern="1200" dirty="0" smtClean="0">
              <a:cs typeface="B Mitra" pitchFamily="2" charset="-78"/>
            </a:rPr>
            <a:t>مزایای تبدیل به اوراق بهادار کردن برای شرکت‌های لیزینگ</a:t>
          </a:r>
          <a:endParaRPr lang="en-US" sz="2800" kern="1200" dirty="0">
            <a:cs typeface="B Mitra" pitchFamily="2" charset="-78"/>
          </a:endParaRPr>
        </a:p>
      </dsp:txBody>
      <dsp:txXfrm>
        <a:off x="0" y="92001"/>
        <a:ext cx="8229600" cy="806400"/>
      </dsp:txXfrm>
    </dsp:sp>
    <dsp:sp modelId="{8305525F-DB2F-4685-A292-68621906BB8A}">
      <dsp:nvSpPr>
        <dsp:cNvPr id="0" name=""/>
        <dsp:cNvSpPr/>
      </dsp:nvSpPr>
      <dsp:spPr>
        <a:xfrm>
          <a:off x="0" y="898401"/>
          <a:ext cx="8229600" cy="35355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r" defTabSz="1244600" rtl="1">
            <a:lnSpc>
              <a:spcPct val="90000"/>
            </a:lnSpc>
            <a:spcBef>
              <a:spcPct val="0"/>
            </a:spcBef>
            <a:spcAft>
              <a:spcPct val="15000"/>
            </a:spcAft>
            <a:buChar char="••"/>
          </a:pPr>
          <a:r>
            <a:rPr lang="fa-IR" sz="2800" kern="1200" smtClean="0">
              <a:cs typeface="B Mitra" pitchFamily="2" charset="-78"/>
            </a:rPr>
            <a:t>حذف دارایی‌ها و تعهدات مربوط به آن دارایی‌ها از ترازنامه‌ی شرکت لیزینگ</a:t>
          </a:r>
          <a:endParaRPr lang="en-US" sz="2800" kern="1200">
            <a:cs typeface="B Mitra" pitchFamily="2" charset="-78"/>
          </a:endParaRPr>
        </a:p>
        <a:p>
          <a:pPr marL="285750" lvl="1" indent="-285750" algn="r" defTabSz="1244600" rtl="1">
            <a:lnSpc>
              <a:spcPct val="90000"/>
            </a:lnSpc>
            <a:spcBef>
              <a:spcPct val="0"/>
            </a:spcBef>
            <a:spcAft>
              <a:spcPct val="15000"/>
            </a:spcAft>
            <a:buChar char="••"/>
          </a:pPr>
          <a:r>
            <a:rPr lang="fa-IR" sz="2800" kern="1200" smtClean="0">
              <a:cs typeface="B Mitra" pitchFamily="2" charset="-78"/>
            </a:rPr>
            <a:t>کسب درآمد</a:t>
          </a:r>
          <a:endParaRPr lang="en-US" sz="2800" kern="1200">
            <a:cs typeface="B Mitra" pitchFamily="2" charset="-78"/>
          </a:endParaRPr>
        </a:p>
        <a:p>
          <a:pPr marL="285750" lvl="1" indent="-285750" algn="r" defTabSz="1244600" rtl="1">
            <a:lnSpc>
              <a:spcPct val="90000"/>
            </a:lnSpc>
            <a:spcBef>
              <a:spcPct val="0"/>
            </a:spcBef>
            <a:spcAft>
              <a:spcPct val="15000"/>
            </a:spcAft>
            <a:buChar char="••"/>
          </a:pPr>
          <a:r>
            <a:rPr lang="fa-IR" sz="2800" kern="1200" smtClean="0">
              <a:cs typeface="B Mitra" pitchFamily="2" charset="-78"/>
            </a:rPr>
            <a:t>تأمین وجوه با هزینه‌ی پایین‌تر</a:t>
          </a:r>
          <a:endParaRPr lang="en-US" sz="2800" kern="1200">
            <a:cs typeface="B Mitra" pitchFamily="2" charset="-78"/>
          </a:endParaRPr>
        </a:p>
        <a:p>
          <a:pPr marL="285750" lvl="1" indent="-285750" algn="r" defTabSz="1244600" rtl="1">
            <a:lnSpc>
              <a:spcPct val="90000"/>
            </a:lnSpc>
            <a:spcBef>
              <a:spcPct val="0"/>
            </a:spcBef>
            <a:spcAft>
              <a:spcPct val="15000"/>
            </a:spcAft>
            <a:buChar char="••"/>
          </a:pPr>
          <a:r>
            <a:rPr lang="fa-IR" sz="2800" kern="1200" smtClean="0">
              <a:cs typeface="B Mitra" pitchFamily="2" charset="-78"/>
            </a:rPr>
            <a:t>آزادسازی سرمایه به‌منظور تأمین الزامات کفایت سرمایه</a:t>
          </a:r>
          <a:endParaRPr lang="en-US" sz="2800" kern="1200">
            <a:cs typeface="B Mitra" pitchFamily="2" charset="-78"/>
          </a:endParaRPr>
        </a:p>
        <a:p>
          <a:pPr marL="285750" lvl="1" indent="-285750" algn="r" defTabSz="1244600" rtl="1">
            <a:lnSpc>
              <a:spcPct val="90000"/>
            </a:lnSpc>
            <a:spcBef>
              <a:spcPct val="0"/>
            </a:spcBef>
            <a:spcAft>
              <a:spcPct val="15000"/>
            </a:spcAft>
            <a:buChar char="••"/>
          </a:pPr>
          <a:r>
            <a:rPr lang="fa-IR" sz="2800" kern="1200" smtClean="0">
              <a:cs typeface="B Mitra" pitchFamily="2" charset="-78"/>
            </a:rPr>
            <a:t>تحصیل سرمایه‌گذاران جدید</a:t>
          </a:r>
          <a:endParaRPr lang="en-US" sz="2800" kern="1200">
            <a:cs typeface="B Mitra" pitchFamily="2" charset="-78"/>
          </a:endParaRPr>
        </a:p>
        <a:p>
          <a:pPr marL="285750" lvl="1" indent="-285750" algn="r" defTabSz="1244600" rtl="1">
            <a:lnSpc>
              <a:spcPct val="90000"/>
            </a:lnSpc>
            <a:spcBef>
              <a:spcPct val="0"/>
            </a:spcBef>
            <a:spcAft>
              <a:spcPct val="15000"/>
            </a:spcAft>
            <a:buChar char="••"/>
          </a:pPr>
          <a:r>
            <a:rPr lang="fa-IR" sz="2800" kern="1200" smtClean="0">
              <a:cs typeface="B Mitra" pitchFamily="2" charset="-78"/>
            </a:rPr>
            <a:t>منبع تأمین مالی در هنگام استرس مالی</a:t>
          </a:r>
          <a:endParaRPr lang="en-US" sz="2800" kern="1200">
            <a:cs typeface="B Mitra" pitchFamily="2" charset="-78"/>
          </a:endParaRPr>
        </a:p>
      </dsp:txBody>
      <dsp:txXfrm>
        <a:off x="0" y="898401"/>
        <a:ext cx="8229600" cy="35355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AC6579-234B-4544-B8B5-F5A7082571CE}">
      <dsp:nvSpPr>
        <dsp:cNvPr id="0" name=""/>
        <dsp:cNvSpPr/>
      </dsp:nvSpPr>
      <dsp:spPr>
        <a:xfrm>
          <a:off x="0" y="425856"/>
          <a:ext cx="8229600" cy="1775025"/>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79044" rIns="638708" bIns="163576" numCol="1" spcCol="1270" anchor="t" anchorCtr="0">
          <a:noAutofit/>
        </a:bodyPr>
        <a:lstStyle/>
        <a:p>
          <a:pPr marL="228600" lvl="1" indent="-228600" algn="r" defTabSz="1022350" rtl="1">
            <a:lnSpc>
              <a:spcPct val="90000"/>
            </a:lnSpc>
            <a:spcBef>
              <a:spcPct val="0"/>
            </a:spcBef>
            <a:spcAft>
              <a:spcPct val="15000"/>
            </a:spcAft>
            <a:buChar char="••"/>
          </a:pPr>
          <a:r>
            <a:rPr lang="fa-IR" sz="2300" kern="1200" smtClean="0">
              <a:cs typeface="B Mitra" pitchFamily="2" charset="-78"/>
            </a:rPr>
            <a:t>تبدیل به اوراق بهادار کردن قراردادهای واسپاری از طریق جذب منابع مالی برای شرکت‌های لیزینگ، مسیر تأمین مالی کسب‌وکارهای کوچک و متوسط را در کشورمان هموار می‌سازد.</a:t>
          </a:r>
          <a:endParaRPr lang="en-US" sz="2300" kern="1200">
            <a:cs typeface="B Mitra" pitchFamily="2" charset="-78"/>
          </a:endParaRPr>
        </a:p>
      </dsp:txBody>
      <dsp:txXfrm>
        <a:off x="0" y="425856"/>
        <a:ext cx="8229600" cy="1775025"/>
      </dsp:txXfrm>
    </dsp:sp>
    <dsp:sp modelId="{D7F225A0-3EB6-41BC-958E-7D6D03330894}">
      <dsp:nvSpPr>
        <dsp:cNvPr id="0" name=""/>
        <dsp:cNvSpPr/>
      </dsp:nvSpPr>
      <dsp:spPr>
        <a:xfrm>
          <a:off x="411480" y="86376"/>
          <a:ext cx="5760720"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022350" rtl="1">
            <a:lnSpc>
              <a:spcPct val="90000"/>
            </a:lnSpc>
            <a:spcBef>
              <a:spcPct val="0"/>
            </a:spcBef>
            <a:spcAft>
              <a:spcPct val="35000"/>
            </a:spcAft>
          </a:pPr>
          <a:r>
            <a:rPr lang="fa-IR" sz="2300" kern="1200" smtClean="0">
              <a:cs typeface="B Mitra" pitchFamily="2" charset="-78"/>
            </a:rPr>
            <a:t>تأمین مالی کسب‌وکارهای کوچک در کشورمان</a:t>
          </a:r>
          <a:endParaRPr lang="en-US" sz="2300" kern="1200">
            <a:cs typeface="B Mitra" pitchFamily="2" charset="-78"/>
          </a:endParaRPr>
        </a:p>
      </dsp:txBody>
      <dsp:txXfrm>
        <a:off x="444624" y="119520"/>
        <a:ext cx="5694432" cy="612672"/>
      </dsp:txXfrm>
    </dsp:sp>
    <dsp:sp modelId="{D725CF7D-EDEA-4707-9859-C5F6A68C7EE5}">
      <dsp:nvSpPr>
        <dsp:cNvPr id="0" name=""/>
        <dsp:cNvSpPr/>
      </dsp:nvSpPr>
      <dsp:spPr>
        <a:xfrm>
          <a:off x="0" y="2664561"/>
          <a:ext cx="8229600" cy="1775025"/>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79044" rIns="638708" bIns="163576" numCol="1" spcCol="1270" anchor="t" anchorCtr="0">
          <a:noAutofit/>
        </a:bodyPr>
        <a:lstStyle/>
        <a:p>
          <a:pPr marL="228600" lvl="1" indent="-228600" algn="r" defTabSz="1022350" rtl="1">
            <a:lnSpc>
              <a:spcPct val="90000"/>
            </a:lnSpc>
            <a:spcBef>
              <a:spcPct val="0"/>
            </a:spcBef>
            <a:spcAft>
              <a:spcPct val="15000"/>
            </a:spcAft>
            <a:buChar char="••"/>
          </a:pPr>
          <a:r>
            <a:rPr lang="fa-IR" sz="2300" kern="1200" smtClean="0">
              <a:cs typeface="B Mitra" pitchFamily="2" charset="-78"/>
            </a:rPr>
            <a:t>تبدیل به اوراق بهادار کردن قراردادهای واسپاری ابزار مالی جدیدی را روانه‌ی بازار سرمایه‌ی کشور می‌کند. ابزاری که می‌تواند در توسعه‌ی بازار سرمایه و در نتیجه‌ی افزایش پایه‌ی سرمایه‌ی بازارهای مالی نقش‌آفرین باشد.</a:t>
          </a:r>
          <a:endParaRPr lang="en-US" sz="2300" kern="1200">
            <a:cs typeface="B Mitra" pitchFamily="2" charset="-78"/>
          </a:endParaRPr>
        </a:p>
      </dsp:txBody>
      <dsp:txXfrm>
        <a:off x="0" y="2664561"/>
        <a:ext cx="8229600" cy="1775025"/>
      </dsp:txXfrm>
    </dsp:sp>
    <dsp:sp modelId="{93FA89DE-1A59-408B-9DF6-60268B2AEDE0}">
      <dsp:nvSpPr>
        <dsp:cNvPr id="0" name=""/>
        <dsp:cNvSpPr/>
      </dsp:nvSpPr>
      <dsp:spPr>
        <a:xfrm>
          <a:off x="411480" y="2325081"/>
          <a:ext cx="5760720"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022350" rtl="1">
            <a:lnSpc>
              <a:spcPct val="90000"/>
            </a:lnSpc>
            <a:spcBef>
              <a:spcPct val="0"/>
            </a:spcBef>
            <a:spcAft>
              <a:spcPct val="35000"/>
            </a:spcAft>
          </a:pPr>
          <a:r>
            <a:rPr lang="fa-IR" sz="2300" kern="1200" smtClean="0">
              <a:cs typeface="B Mitra" pitchFamily="2" charset="-78"/>
            </a:rPr>
            <a:t>توسعه‌ی بازار سرمایه</a:t>
          </a:r>
          <a:endParaRPr lang="en-US" sz="2300" kern="1200">
            <a:cs typeface="B Mitra" pitchFamily="2" charset="-78"/>
          </a:endParaRPr>
        </a:p>
      </dsp:txBody>
      <dsp:txXfrm>
        <a:off x="444624" y="2358225"/>
        <a:ext cx="5694432"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221BCA-B1B7-4BA6-A641-1D57B95C0EC1}">
      <dsp:nvSpPr>
        <dsp:cNvPr id="0" name=""/>
        <dsp:cNvSpPr/>
      </dsp:nvSpPr>
      <dsp:spPr>
        <a:xfrm>
          <a:off x="0" y="0"/>
          <a:ext cx="896448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D89A9C-6473-4CAD-B2C3-39563CD3B7A4}">
      <dsp:nvSpPr>
        <dsp:cNvPr id="0" name=""/>
        <dsp:cNvSpPr/>
      </dsp:nvSpPr>
      <dsp:spPr>
        <a:xfrm>
          <a:off x="7171590" y="0"/>
          <a:ext cx="1792897"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r" defTabSz="1289050" rtl="1">
            <a:lnSpc>
              <a:spcPct val="90000"/>
            </a:lnSpc>
            <a:spcBef>
              <a:spcPct val="0"/>
            </a:spcBef>
            <a:spcAft>
              <a:spcPct val="35000"/>
            </a:spcAft>
          </a:pPr>
          <a:r>
            <a:rPr lang="fa-IR" sz="2900" b="1" kern="1200" dirty="0" smtClean="0">
              <a:cs typeface="B Mitra" pitchFamily="2" charset="-78"/>
            </a:rPr>
            <a:t>حفظ مالکیت دارایی‌ها</a:t>
          </a:r>
          <a:endParaRPr lang="en-US" sz="2900" b="1" kern="1200" dirty="0">
            <a:cs typeface="B Mitra" pitchFamily="2" charset="-78"/>
          </a:endParaRPr>
        </a:p>
      </dsp:txBody>
      <dsp:txXfrm>
        <a:off x="7171590" y="0"/>
        <a:ext cx="1792897" cy="1256506"/>
      </dsp:txXfrm>
    </dsp:sp>
    <dsp:sp modelId="{0A5704B3-38F4-4176-9C5F-7FED1FA4B8BA}">
      <dsp:nvSpPr>
        <dsp:cNvPr id="0" name=""/>
        <dsp:cNvSpPr/>
      </dsp:nvSpPr>
      <dsp:spPr>
        <a:xfrm>
          <a:off x="0" y="57058"/>
          <a:ext cx="7037123" cy="114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Low" defTabSz="1066800" rtl="1">
            <a:lnSpc>
              <a:spcPct val="90000"/>
            </a:lnSpc>
            <a:spcBef>
              <a:spcPct val="0"/>
            </a:spcBef>
            <a:spcAft>
              <a:spcPct val="35000"/>
            </a:spcAft>
          </a:pPr>
          <a:r>
            <a:rPr lang="fa-IR" sz="2400" kern="1200" dirty="0" smtClean="0">
              <a:cs typeface="B Mitra" pitchFamily="2" charset="-78"/>
            </a:rPr>
            <a:t>شرکت‌های لیزینگ مالکیت دارایی‌های واسپاری شده را حفظ می‌کنند و بنابراین قادرند در صورت نکول مشتریان به سادگی آن دارایی‌ها را به تصرف خود درآورند. </a:t>
          </a:r>
          <a:endParaRPr lang="en-US" sz="2400" kern="1200" dirty="0">
            <a:cs typeface="B Mitra" pitchFamily="2" charset="-78"/>
          </a:endParaRPr>
        </a:p>
      </dsp:txBody>
      <dsp:txXfrm>
        <a:off x="0" y="57058"/>
        <a:ext cx="7037123" cy="1141162"/>
      </dsp:txXfrm>
    </dsp:sp>
    <dsp:sp modelId="{3BC17497-9B12-452D-96A0-2756502717B2}">
      <dsp:nvSpPr>
        <dsp:cNvPr id="0" name=""/>
        <dsp:cNvSpPr/>
      </dsp:nvSpPr>
      <dsp:spPr>
        <a:xfrm>
          <a:off x="1792897" y="1198221"/>
          <a:ext cx="71715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72663F-9EBC-4F41-8806-1920FA3A014D}">
      <dsp:nvSpPr>
        <dsp:cNvPr id="0" name=""/>
        <dsp:cNvSpPr/>
      </dsp:nvSpPr>
      <dsp:spPr>
        <a:xfrm>
          <a:off x="0" y="1256506"/>
          <a:ext cx="896448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212781-FC8D-4FA7-8DDE-02C623AD4709}">
      <dsp:nvSpPr>
        <dsp:cNvPr id="0" name=""/>
        <dsp:cNvSpPr/>
      </dsp:nvSpPr>
      <dsp:spPr>
        <a:xfrm>
          <a:off x="7171590" y="1256506"/>
          <a:ext cx="1792897"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r" defTabSz="1289050" rtl="1">
            <a:lnSpc>
              <a:spcPct val="90000"/>
            </a:lnSpc>
            <a:spcBef>
              <a:spcPct val="0"/>
            </a:spcBef>
            <a:spcAft>
              <a:spcPct val="35000"/>
            </a:spcAft>
          </a:pPr>
          <a:r>
            <a:rPr lang="fa-IR" sz="2900" b="1" kern="1200" dirty="0" smtClean="0">
              <a:cs typeface="B Mitra" pitchFamily="2" charset="-78"/>
            </a:rPr>
            <a:t>مزایای مالیاتی</a:t>
          </a:r>
          <a:endParaRPr lang="en-US" sz="2900" b="1" kern="1200" dirty="0">
            <a:cs typeface="B Mitra" pitchFamily="2" charset="-78"/>
          </a:endParaRPr>
        </a:p>
      </dsp:txBody>
      <dsp:txXfrm>
        <a:off x="7171590" y="1256506"/>
        <a:ext cx="1792897" cy="1256506"/>
      </dsp:txXfrm>
    </dsp:sp>
    <dsp:sp modelId="{6915444E-41B6-4A68-A7E2-ED5E19C4B766}">
      <dsp:nvSpPr>
        <dsp:cNvPr id="0" name=""/>
        <dsp:cNvSpPr/>
      </dsp:nvSpPr>
      <dsp:spPr>
        <a:xfrm>
          <a:off x="0" y="1313564"/>
          <a:ext cx="7037123" cy="114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Low" defTabSz="1066800" rtl="1">
            <a:lnSpc>
              <a:spcPct val="90000"/>
            </a:lnSpc>
            <a:spcBef>
              <a:spcPct val="0"/>
            </a:spcBef>
            <a:spcAft>
              <a:spcPct val="35000"/>
            </a:spcAft>
          </a:pPr>
          <a:r>
            <a:rPr lang="fa-IR" sz="2400" kern="1200" dirty="0" smtClean="0">
              <a:cs typeface="B Mitra" pitchFamily="2" charset="-78"/>
            </a:rPr>
            <a:t>شرکت‌های لیزینگ به دلیل سرمایه‌گذاری در دارایی‌های ثابت و تجهیزات مولد از مزایای مالیاتی برخوردارند. </a:t>
          </a:r>
          <a:endParaRPr lang="en-US" sz="2400" kern="1200" dirty="0">
            <a:cs typeface="B Mitra" pitchFamily="2" charset="-78"/>
          </a:endParaRPr>
        </a:p>
      </dsp:txBody>
      <dsp:txXfrm>
        <a:off x="0" y="1313564"/>
        <a:ext cx="7037123" cy="1141162"/>
      </dsp:txXfrm>
    </dsp:sp>
    <dsp:sp modelId="{450D44FB-64E4-479E-9E6E-D84F49FDA618}">
      <dsp:nvSpPr>
        <dsp:cNvPr id="0" name=""/>
        <dsp:cNvSpPr/>
      </dsp:nvSpPr>
      <dsp:spPr>
        <a:xfrm>
          <a:off x="1792897" y="2454727"/>
          <a:ext cx="71715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08EB1D-CC38-49F2-A744-B131033052CF}">
      <dsp:nvSpPr>
        <dsp:cNvPr id="0" name=""/>
        <dsp:cNvSpPr/>
      </dsp:nvSpPr>
      <dsp:spPr>
        <a:xfrm>
          <a:off x="0" y="2513012"/>
          <a:ext cx="896448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5C6830-9422-4721-9A83-67B3C6EE4180}">
      <dsp:nvSpPr>
        <dsp:cNvPr id="0" name=""/>
        <dsp:cNvSpPr/>
      </dsp:nvSpPr>
      <dsp:spPr>
        <a:xfrm>
          <a:off x="7171590" y="2513012"/>
          <a:ext cx="1792897"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r" defTabSz="1289050" rtl="1">
            <a:lnSpc>
              <a:spcPct val="90000"/>
            </a:lnSpc>
            <a:spcBef>
              <a:spcPct val="0"/>
            </a:spcBef>
            <a:spcAft>
              <a:spcPct val="35000"/>
            </a:spcAft>
          </a:pPr>
          <a:r>
            <a:rPr lang="fa-IR" sz="2900" b="1" kern="1200" dirty="0" smtClean="0">
              <a:cs typeface="B Mitra" pitchFamily="2" charset="-78"/>
            </a:rPr>
            <a:t>تمرکز و تخصص</a:t>
          </a:r>
          <a:endParaRPr lang="en-US" sz="2900" b="1" kern="1200" dirty="0">
            <a:cs typeface="B Mitra" pitchFamily="2" charset="-78"/>
          </a:endParaRPr>
        </a:p>
      </dsp:txBody>
      <dsp:txXfrm>
        <a:off x="7171590" y="2513012"/>
        <a:ext cx="1792897" cy="1256506"/>
      </dsp:txXfrm>
    </dsp:sp>
    <dsp:sp modelId="{0BA06577-2470-4B42-BB0A-2BD90ED9D0A8}">
      <dsp:nvSpPr>
        <dsp:cNvPr id="0" name=""/>
        <dsp:cNvSpPr/>
      </dsp:nvSpPr>
      <dsp:spPr>
        <a:xfrm>
          <a:off x="0" y="2570070"/>
          <a:ext cx="7037123" cy="114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Low" defTabSz="1066800" rtl="1">
            <a:lnSpc>
              <a:spcPct val="90000"/>
            </a:lnSpc>
            <a:spcBef>
              <a:spcPct val="0"/>
            </a:spcBef>
            <a:spcAft>
              <a:spcPct val="35000"/>
            </a:spcAft>
          </a:pPr>
          <a:r>
            <a:rPr lang="fa-IR" sz="2400" kern="1200" dirty="0" smtClean="0">
              <a:cs typeface="B Mitra" pitchFamily="2" charset="-78"/>
            </a:rPr>
            <a:t>شرکت‌های لیزینگ در مقایسه با بانک‌های تجاری خدمات مالی محدودتری ارائه می‌کنند و از این جهت تمرکز بیشتری بر کسب‌وکار خود دارند. </a:t>
          </a:r>
          <a:endParaRPr lang="en-US" sz="2400" kern="1200" dirty="0">
            <a:cs typeface="B Mitra" pitchFamily="2" charset="-78"/>
          </a:endParaRPr>
        </a:p>
      </dsp:txBody>
      <dsp:txXfrm>
        <a:off x="0" y="2570070"/>
        <a:ext cx="7037123" cy="1141162"/>
      </dsp:txXfrm>
    </dsp:sp>
    <dsp:sp modelId="{AB0453A2-4794-4F8B-9F82-9515312965AB}">
      <dsp:nvSpPr>
        <dsp:cNvPr id="0" name=""/>
        <dsp:cNvSpPr/>
      </dsp:nvSpPr>
      <dsp:spPr>
        <a:xfrm>
          <a:off x="1792897" y="3711233"/>
          <a:ext cx="71715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01C713-4D0C-4FB9-A510-F3BC3BDFDA83}">
      <dsp:nvSpPr>
        <dsp:cNvPr id="0" name=""/>
        <dsp:cNvSpPr/>
      </dsp:nvSpPr>
      <dsp:spPr>
        <a:xfrm>
          <a:off x="0" y="3769518"/>
          <a:ext cx="896448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D2ACF8-44F5-43A4-AEA6-C671D28AA295}">
      <dsp:nvSpPr>
        <dsp:cNvPr id="0" name=""/>
        <dsp:cNvSpPr/>
      </dsp:nvSpPr>
      <dsp:spPr>
        <a:xfrm>
          <a:off x="7171590" y="3769518"/>
          <a:ext cx="1792897" cy="1256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r" defTabSz="1289050" rtl="1">
            <a:lnSpc>
              <a:spcPct val="90000"/>
            </a:lnSpc>
            <a:spcBef>
              <a:spcPct val="0"/>
            </a:spcBef>
            <a:spcAft>
              <a:spcPct val="35000"/>
            </a:spcAft>
          </a:pPr>
          <a:r>
            <a:rPr lang="fa-IR" sz="2900" b="1" kern="1200" dirty="0" smtClean="0">
              <a:cs typeface="B Mitra" pitchFamily="2" charset="-78"/>
            </a:rPr>
            <a:t>الزامات قانونی کمتر</a:t>
          </a:r>
          <a:endParaRPr lang="en-US" sz="2900" b="1" kern="1200" dirty="0">
            <a:cs typeface="B Mitra" pitchFamily="2" charset="-78"/>
          </a:endParaRPr>
        </a:p>
      </dsp:txBody>
      <dsp:txXfrm>
        <a:off x="7171590" y="3769518"/>
        <a:ext cx="1792897" cy="1256506"/>
      </dsp:txXfrm>
    </dsp:sp>
    <dsp:sp modelId="{2199B61D-0B44-492E-B585-691E06C709FA}">
      <dsp:nvSpPr>
        <dsp:cNvPr id="0" name=""/>
        <dsp:cNvSpPr/>
      </dsp:nvSpPr>
      <dsp:spPr>
        <a:xfrm>
          <a:off x="0" y="3826576"/>
          <a:ext cx="7037123" cy="114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Low" defTabSz="1066800" rtl="1">
            <a:lnSpc>
              <a:spcPct val="90000"/>
            </a:lnSpc>
            <a:spcBef>
              <a:spcPct val="0"/>
            </a:spcBef>
            <a:spcAft>
              <a:spcPct val="35000"/>
            </a:spcAft>
          </a:pPr>
          <a:r>
            <a:rPr lang="fa-IR" sz="2400" kern="1200" smtClean="0">
              <a:cs typeface="B Mitra" pitchFamily="2" charset="-78"/>
            </a:rPr>
            <a:t>شرکت‎‌های لیزینگ نهادهای سپرده‌پذیر نیستند و بنابراین، نسبت به بانک‌های تجاری با الزامات قانونی کمتری مواجه‌ اند.</a:t>
          </a:r>
          <a:endParaRPr lang="en-US" sz="2400" kern="1200">
            <a:cs typeface="B Mitra" pitchFamily="2" charset="-78"/>
          </a:endParaRPr>
        </a:p>
      </dsp:txBody>
      <dsp:txXfrm>
        <a:off x="0" y="3826576"/>
        <a:ext cx="7037123" cy="1141162"/>
      </dsp:txXfrm>
    </dsp:sp>
    <dsp:sp modelId="{A80E9787-A58D-4E18-9F22-8C100D58901C}">
      <dsp:nvSpPr>
        <dsp:cNvPr id="0" name=""/>
        <dsp:cNvSpPr/>
      </dsp:nvSpPr>
      <dsp:spPr>
        <a:xfrm>
          <a:off x="1792897" y="4967739"/>
          <a:ext cx="71715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09C5C-AC73-4BE1-AA2D-766162A51E98}">
      <dsp:nvSpPr>
        <dsp:cNvPr id="0" name=""/>
        <dsp:cNvSpPr/>
      </dsp:nvSpPr>
      <dsp:spPr>
        <a:xfrm>
          <a:off x="0" y="26817"/>
          <a:ext cx="8229600" cy="165198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kern="1200" dirty="0" smtClean="0">
              <a:cs typeface="B Titr" pitchFamily="2" charset="-78"/>
            </a:rPr>
            <a:t>شرایط تأمین مالی متقاضیان وام از طریق نظام بانکی</a:t>
          </a:r>
          <a:endParaRPr lang="en-US" sz="3100" kern="1200" dirty="0">
            <a:cs typeface="B Titr" pitchFamily="2" charset="-78"/>
          </a:endParaRPr>
        </a:p>
      </dsp:txBody>
      <dsp:txXfrm>
        <a:off x="80643" y="107460"/>
        <a:ext cx="8068314" cy="1490699"/>
      </dsp:txXfrm>
    </dsp:sp>
    <dsp:sp modelId="{2E7B87F1-68AD-46E5-940F-E6BE2DCF1963}">
      <dsp:nvSpPr>
        <dsp:cNvPr id="0" name=""/>
        <dsp:cNvSpPr/>
      </dsp:nvSpPr>
      <dsp:spPr>
        <a:xfrm>
          <a:off x="0" y="1678802"/>
          <a:ext cx="8229600" cy="1668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85750" lvl="1" indent="-285750" algn="r" defTabSz="1244600" rtl="1">
            <a:lnSpc>
              <a:spcPct val="90000"/>
            </a:lnSpc>
            <a:spcBef>
              <a:spcPct val="0"/>
            </a:spcBef>
            <a:spcAft>
              <a:spcPct val="20000"/>
            </a:spcAft>
            <a:buChar char="••"/>
          </a:pPr>
          <a:r>
            <a:rPr lang="fa-IR" sz="2800" kern="1200" dirty="0" smtClean="0">
              <a:cs typeface="B Mitra" pitchFamily="2" charset="-78"/>
            </a:rPr>
            <a:t>سابقه‌ی حضور نسبتاً بلندمدت متقاضیان در سیستم بانکی</a:t>
          </a:r>
          <a:endParaRPr lang="en-US" sz="2800" kern="1200" dirty="0">
            <a:cs typeface="B Mitra" pitchFamily="2" charset="-78"/>
          </a:endParaRPr>
        </a:p>
        <a:p>
          <a:pPr marL="285750" lvl="1" indent="-285750" algn="r" defTabSz="1244600" rtl="1">
            <a:lnSpc>
              <a:spcPct val="90000"/>
            </a:lnSpc>
            <a:spcBef>
              <a:spcPct val="0"/>
            </a:spcBef>
            <a:spcAft>
              <a:spcPct val="20000"/>
            </a:spcAft>
            <a:buChar char="••"/>
          </a:pPr>
          <a:r>
            <a:rPr lang="fa-IR" sz="2800" kern="1200" dirty="0" smtClean="0">
              <a:cs typeface="B Mitra" pitchFamily="2" charset="-78"/>
            </a:rPr>
            <a:t>سابقه‌ی اعتباری نسبتاً درخشان در سیستم بانکی</a:t>
          </a:r>
          <a:endParaRPr lang="en-US" sz="2800" kern="1200" dirty="0">
            <a:cs typeface="B Mitra" pitchFamily="2" charset="-78"/>
          </a:endParaRPr>
        </a:p>
        <a:p>
          <a:pPr marL="285750" lvl="1" indent="-285750" algn="r" defTabSz="1244600" rtl="1">
            <a:lnSpc>
              <a:spcPct val="90000"/>
            </a:lnSpc>
            <a:spcBef>
              <a:spcPct val="0"/>
            </a:spcBef>
            <a:spcAft>
              <a:spcPct val="20000"/>
            </a:spcAft>
            <a:buChar char="••"/>
          </a:pPr>
          <a:r>
            <a:rPr lang="fa-IR" sz="2800" kern="1200" dirty="0" smtClean="0">
              <a:cs typeface="B Mitra" pitchFamily="2" charset="-78"/>
            </a:rPr>
            <a:t>در اختیارداشتن وثیقه‌ی کافی</a:t>
          </a:r>
          <a:endParaRPr lang="en-US" sz="2800" kern="1200" dirty="0">
            <a:cs typeface="B Mitra" pitchFamily="2" charset="-78"/>
          </a:endParaRPr>
        </a:p>
      </dsp:txBody>
      <dsp:txXfrm>
        <a:off x="0" y="1678802"/>
        <a:ext cx="8229600" cy="1668420"/>
      </dsp:txXfrm>
    </dsp:sp>
    <dsp:sp modelId="{69A207D0-45D7-4365-A5A3-88A126D90548}">
      <dsp:nvSpPr>
        <dsp:cNvPr id="0" name=""/>
        <dsp:cNvSpPr/>
      </dsp:nvSpPr>
      <dsp:spPr>
        <a:xfrm>
          <a:off x="0" y="3347222"/>
          <a:ext cx="8229600" cy="1651985"/>
        </a:xfrm>
        <a:prstGeom prst="doubleWav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fa-IR" sz="3100" kern="1200" dirty="0" smtClean="0">
              <a:cs typeface="B Mitra" pitchFamily="2" charset="-78"/>
            </a:rPr>
            <a:t>لیزینگ امکان تأمین مالی متقاضیان را با شرایط نسبتاً سهل‌تری، فراهم می‌آورد.</a:t>
          </a:r>
          <a:endParaRPr lang="en-US" sz="3100" kern="1200" dirty="0">
            <a:cs typeface="B Mitra" pitchFamily="2" charset="-78"/>
          </a:endParaRPr>
        </a:p>
      </dsp:txBody>
      <dsp:txXfrm>
        <a:off x="0" y="3553720"/>
        <a:ext cx="8229600" cy="12389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C864E-0FB2-4D11-9731-670A99389DE1}">
      <dsp:nvSpPr>
        <dsp:cNvPr id="0" name=""/>
        <dsp:cNvSpPr/>
      </dsp:nvSpPr>
      <dsp:spPr>
        <a:xfrm>
          <a:off x="0" y="391892"/>
          <a:ext cx="8229600" cy="1077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Mitra" pitchFamily="2" charset="-78"/>
            </a:rPr>
            <a:t>دلایل رد تقاضاهای وام‌ بانکی</a:t>
          </a:r>
          <a:endParaRPr lang="en-US" sz="2400" kern="1200" dirty="0">
            <a:cs typeface="B Mitra" pitchFamily="2" charset="-78"/>
          </a:endParaRPr>
        </a:p>
      </dsp:txBody>
      <dsp:txXfrm>
        <a:off x="0" y="391892"/>
        <a:ext cx="8229600" cy="1077300"/>
      </dsp:txXfrm>
    </dsp:sp>
    <dsp:sp modelId="{80C6A188-E5DB-425E-AEB9-70697959A42D}">
      <dsp:nvSpPr>
        <dsp:cNvPr id="0" name=""/>
        <dsp:cNvSpPr/>
      </dsp:nvSpPr>
      <dsp:spPr>
        <a:xfrm>
          <a:off x="411480" y="37652"/>
          <a:ext cx="5760720"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موضوع تحقیق</a:t>
          </a:r>
          <a:endParaRPr lang="en-US" sz="2400" kern="1200" dirty="0">
            <a:cs typeface="B Titr" pitchFamily="2" charset="-78"/>
          </a:endParaRPr>
        </a:p>
      </dsp:txBody>
      <dsp:txXfrm>
        <a:off x="446065" y="72237"/>
        <a:ext cx="5691550" cy="639310"/>
      </dsp:txXfrm>
    </dsp:sp>
    <dsp:sp modelId="{DD2E017F-0A79-4FAF-AFA1-3756A21C1540}">
      <dsp:nvSpPr>
        <dsp:cNvPr id="0" name=""/>
        <dsp:cNvSpPr/>
      </dsp:nvSpPr>
      <dsp:spPr>
        <a:xfrm>
          <a:off x="0" y="1953032"/>
          <a:ext cx="8229600" cy="1474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r" defTabSz="1066800" rtl="1">
            <a:lnSpc>
              <a:spcPct val="90000"/>
            </a:lnSpc>
            <a:spcBef>
              <a:spcPct val="0"/>
            </a:spcBef>
            <a:spcAft>
              <a:spcPct val="15000"/>
            </a:spcAft>
            <a:buChar char="••"/>
          </a:pPr>
          <a:r>
            <a:rPr lang="fa-IR" sz="2400" kern="1200" smtClean="0">
              <a:cs typeface="B Mitra" pitchFamily="2" charset="-78"/>
            </a:rPr>
            <a:t>نمونه‌ای متشکل از 25 هزار شرکت فعال در ناحیه‌ی یورو انتخاب شدند. تعداد پرسنل آن شرکت‌ها بین 9 تا 249 نفر بوده است.</a:t>
          </a:r>
          <a:endParaRPr lang="en-US" sz="2400" kern="1200">
            <a:cs typeface="B Mitra" pitchFamily="2" charset="-78"/>
          </a:endParaRPr>
        </a:p>
      </dsp:txBody>
      <dsp:txXfrm>
        <a:off x="0" y="1953032"/>
        <a:ext cx="8229600" cy="1474200"/>
      </dsp:txXfrm>
    </dsp:sp>
    <dsp:sp modelId="{86876EBD-3B32-4A28-A0B7-272445A1EE31}">
      <dsp:nvSpPr>
        <dsp:cNvPr id="0" name=""/>
        <dsp:cNvSpPr/>
      </dsp:nvSpPr>
      <dsp:spPr>
        <a:xfrm>
          <a:off x="411480" y="1598792"/>
          <a:ext cx="5760720"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smtClean="0">
              <a:cs typeface="B Titr" pitchFamily="2" charset="-78"/>
            </a:rPr>
            <a:t>نمونه‌ی تحقیق</a:t>
          </a:r>
          <a:endParaRPr lang="en-US" sz="2400" kern="1200">
            <a:cs typeface="B Titr" pitchFamily="2" charset="-78"/>
          </a:endParaRPr>
        </a:p>
      </dsp:txBody>
      <dsp:txXfrm>
        <a:off x="446065" y="1633377"/>
        <a:ext cx="5691550" cy="639310"/>
      </dsp:txXfrm>
    </dsp:sp>
    <dsp:sp modelId="{0A831335-8417-40E0-B415-A523560A800D}">
      <dsp:nvSpPr>
        <dsp:cNvPr id="0" name=""/>
        <dsp:cNvSpPr/>
      </dsp:nvSpPr>
      <dsp:spPr>
        <a:xfrm>
          <a:off x="0" y="3911072"/>
          <a:ext cx="8229600" cy="1077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r" defTabSz="1066800" rtl="1">
            <a:lnSpc>
              <a:spcPct val="90000"/>
            </a:lnSpc>
            <a:spcBef>
              <a:spcPct val="0"/>
            </a:spcBef>
            <a:spcAft>
              <a:spcPct val="15000"/>
            </a:spcAft>
            <a:buChar char="••"/>
          </a:pPr>
          <a:r>
            <a:rPr lang="fa-IR" sz="2400" kern="1200" smtClean="0">
              <a:cs typeface="B Mitra" pitchFamily="2" charset="-78"/>
            </a:rPr>
            <a:t>مهم‎ترین دلیل رد تقاضاهای وام عدم کفایت وثایق مشتریان بوده است.</a:t>
          </a:r>
          <a:endParaRPr lang="en-US" sz="2400" kern="1200">
            <a:cs typeface="B Mitra" pitchFamily="2" charset="-78"/>
          </a:endParaRPr>
        </a:p>
      </dsp:txBody>
      <dsp:txXfrm>
        <a:off x="0" y="3911072"/>
        <a:ext cx="8229600" cy="1077300"/>
      </dsp:txXfrm>
    </dsp:sp>
    <dsp:sp modelId="{6822F6A4-39AA-4F3B-AA42-4573C17EE0EE}">
      <dsp:nvSpPr>
        <dsp:cNvPr id="0" name=""/>
        <dsp:cNvSpPr/>
      </dsp:nvSpPr>
      <dsp:spPr>
        <a:xfrm>
          <a:off x="411480" y="3556832"/>
          <a:ext cx="5760720"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نتیجه‌ی تحقیق</a:t>
          </a:r>
          <a:endParaRPr lang="en-US" sz="2400" kern="1200" dirty="0">
            <a:cs typeface="B Titr" pitchFamily="2" charset="-78"/>
          </a:endParaRPr>
        </a:p>
      </dsp:txBody>
      <dsp:txXfrm>
        <a:off x="446065" y="3591417"/>
        <a:ext cx="5691550" cy="639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3F083-1617-4179-AE1F-24AECD1A17C4}">
      <dsp:nvSpPr>
        <dsp:cNvPr id="0" name=""/>
        <dsp:cNvSpPr/>
      </dsp:nvSpPr>
      <dsp:spPr>
        <a:xfrm>
          <a:off x="0" y="473612"/>
          <a:ext cx="8229600" cy="1436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66496" rIns="638708" bIns="227584" numCol="1" spcCol="1270" anchor="t" anchorCtr="0">
          <a:noAutofit/>
        </a:bodyPr>
        <a:lstStyle/>
        <a:p>
          <a:pPr marL="285750" lvl="1" indent="-285750" algn="r" defTabSz="1422400" rtl="1">
            <a:lnSpc>
              <a:spcPct val="90000"/>
            </a:lnSpc>
            <a:spcBef>
              <a:spcPct val="0"/>
            </a:spcBef>
            <a:spcAft>
              <a:spcPct val="15000"/>
            </a:spcAft>
            <a:buChar char="••"/>
          </a:pPr>
          <a:r>
            <a:rPr lang="fa-IR" sz="3200" kern="1200" smtClean="0">
              <a:cs typeface="B Mitra" pitchFamily="2" charset="-78"/>
            </a:rPr>
            <a:t>نارسایی‌های بازار و مشوق‎های لیزینگ</a:t>
          </a:r>
          <a:endParaRPr lang="en-US" sz="3200" kern="1200">
            <a:cs typeface="B Mitra" pitchFamily="2" charset="-78"/>
          </a:endParaRPr>
        </a:p>
      </dsp:txBody>
      <dsp:txXfrm>
        <a:off x="0" y="473612"/>
        <a:ext cx="8229600" cy="1436400"/>
      </dsp:txXfrm>
    </dsp:sp>
    <dsp:sp modelId="{BD3B7382-8088-4741-851F-D9784D6E79D9}">
      <dsp:nvSpPr>
        <dsp:cNvPr id="0" name=""/>
        <dsp:cNvSpPr/>
      </dsp:nvSpPr>
      <dsp:spPr>
        <a:xfrm>
          <a:off x="411480" y="1292"/>
          <a:ext cx="5760720" cy="9446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22400" rtl="1">
            <a:lnSpc>
              <a:spcPct val="90000"/>
            </a:lnSpc>
            <a:spcBef>
              <a:spcPct val="0"/>
            </a:spcBef>
            <a:spcAft>
              <a:spcPct val="35000"/>
            </a:spcAft>
          </a:pPr>
          <a:r>
            <a:rPr lang="fa-IR" sz="3200" kern="1200" dirty="0" smtClean="0">
              <a:cs typeface="B Titr" pitchFamily="2" charset="-78"/>
            </a:rPr>
            <a:t>موضوع تحقیق</a:t>
          </a:r>
          <a:endParaRPr lang="en-US" sz="3200" kern="1200" dirty="0">
            <a:cs typeface="B Titr" pitchFamily="2" charset="-78"/>
          </a:endParaRPr>
        </a:p>
      </dsp:txBody>
      <dsp:txXfrm>
        <a:off x="457594" y="47406"/>
        <a:ext cx="5668492" cy="852412"/>
      </dsp:txXfrm>
    </dsp:sp>
    <dsp:sp modelId="{4D109214-4D10-42B4-B5C1-A58B3CA32CC7}">
      <dsp:nvSpPr>
        <dsp:cNvPr id="0" name=""/>
        <dsp:cNvSpPr/>
      </dsp:nvSpPr>
      <dsp:spPr>
        <a:xfrm>
          <a:off x="0" y="2555132"/>
          <a:ext cx="8229600" cy="2469600"/>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66496" rIns="638708" bIns="227584" numCol="1" spcCol="1270" anchor="t" anchorCtr="0">
          <a:noAutofit/>
        </a:bodyPr>
        <a:lstStyle/>
        <a:p>
          <a:pPr marL="285750" lvl="1" indent="-285750" algn="justLow" defTabSz="1422400" rtl="1">
            <a:lnSpc>
              <a:spcPct val="90000"/>
            </a:lnSpc>
            <a:spcBef>
              <a:spcPct val="0"/>
            </a:spcBef>
            <a:spcAft>
              <a:spcPct val="15000"/>
            </a:spcAft>
            <a:buChar char="••"/>
          </a:pPr>
          <a:r>
            <a:rPr lang="fa-IR" sz="3200" kern="1200" dirty="0" smtClean="0">
              <a:cs typeface="B Mitra" pitchFamily="2" charset="-78"/>
            </a:rPr>
            <a:t>شرکت‌های که رتبه‌ی اعتباری نسبتاً پایینی دارند نسبت به شرکت‌هایی که رتبه‌ی اعتباری نسبتاً بالایی دارند، به میزان بیشتری از لیزینگ استفاده می‌کنند.</a:t>
          </a:r>
          <a:endParaRPr lang="en-US" sz="3200" kern="1200" dirty="0">
            <a:cs typeface="B Mitra" pitchFamily="2" charset="-78"/>
          </a:endParaRPr>
        </a:p>
      </dsp:txBody>
      <dsp:txXfrm>
        <a:off x="0" y="2555132"/>
        <a:ext cx="8229600" cy="2469600"/>
      </dsp:txXfrm>
    </dsp:sp>
    <dsp:sp modelId="{6229BB5A-A3E0-4587-84C0-F58A0432A115}">
      <dsp:nvSpPr>
        <dsp:cNvPr id="0" name=""/>
        <dsp:cNvSpPr/>
      </dsp:nvSpPr>
      <dsp:spPr>
        <a:xfrm>
          <a:off x="411480" y="2082812"/>
          <a:ext cx="5760720" cy="94464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22400" rtl="1">
            <a:lnSpc>
              <a:spcPct val="90000"/>
            </a:lnSpc>
            <a:spcBef>
              <a:spcPct val="0"/>
            </a:spcBef>
            <a:spcAft>
              <a:spcPct val="35000"/>
            </a:spcAft>
          </a:pPr>
          <a:r>
            <a:rPr lang="fa-IR" sz="3200" kern="1200" dirty="0" smtClean="0">
              <a:cs typeface="B Titr" pitchFamily="2" charset="-78"/>
            </a:rPr>
            <a:t>نتیجه</a:t>
          </a:r>
          <a:endParaRPr lang="en-US" sz="3200" kern="1200" dirty="0">
            <a:cs typeface="B Titr" pitchFamily="2" charset="-78"/>
          </a:endParaRPr>
        </a:p>
      </dsp:txBody>
      <dsp:txXfrm>
        <a:off x="457594" y="2128926"/>
        <a:ext cx="5668492" cy="8524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BB665-AE88-4746-BFC9-54834070A380}">
      <dsp:nvSpPr>
        <dsp:cNvPr id="0" name=""/>
        <dsp:cNvSpPr/>
      </dsp:nvSpPr>
      <dsp:spPr>
        <a:xfrm>
          <a:off x="0" y="1133"/>
          <a:ext cx="8229600" cy="4523695"/>
        </a:xfrm>
        <a:prstGeom prst="verticalScroll">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justLow" defTabSz="1200150" rtl="1">
            <a:lnSpc>
              <a:spcPct val="90000"/>
            </a:lnSpc>
            <a:spcBef>
              <a:spcPct val="0"/>
            </a:spcBef>
            <a:spcAft>
              <a:spcPct val="35000"/>
            </a:spcAft>
          </a:pPr>
          <a:r>
            <a:rPr lang="fa-IR" sz="2700" kern="1200" dirty="0" smtClean="0">
              <a:cs typeface="B Mitra" pitchFamily="2" charset="-78"/>
            </a:rPr>
            <a:t>شرکت‌های لیزینگ برای تأمین مالی شرکت‌های کوچک و متوسط، نهادهای مالی ایده‌آلی هستند. این شرکت‌ها کسب‌وکارهای کوچک و متوسط را قادر می‌سازند که از طریق اهرم‌کردن وجوه کوچک خود با خود دارایی مورداجاره (به‌عنوان وثیقه) آن را خریداری کنند. این کارکرد شرکت‌های لیزینگ خصوصاً در اقتصادهایی اهمیت دارد که از یک طرف کسب‌وکارهای کوچک در رشد اقتصادی و ایجاد فرصت‌های شغلی سهم مهمی دارند، و از طرف دیگر به دلیل عدم‌توسعه‌ی بازارهای مالی و بخش بانکداری آن کسب‌وکارها همیشه از بابت تأمین مالی در مضیغه‌اند. </a:t>
          </a:r>
          <a:endParaRPr lang="en-US" sz="2700" kern="1200" dirty="0">
            <a:cs typeface="B Mitra" pitchFamily="2" charset="-78"/>
          </a:endParaRPr>
        </a:p>
      </dsp:txBody>
      <dsp:txXfrm>
        <a:off x="565462" y="566595"/>
        <a:ext cx="7098676" cy="36755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821DF-25D2-477E-8B96-757C8A8D4E22}">
      <dsp:nvSpPr>
        <dsp:cNvPr id="0" name=""/>
        <dsp:cNvSpPr/>
      </dsp:nvSpPr>
      <dsp:spPr>
        <a:xfrm rot="5400000">
          <a:off x="4506947" y="-1529550"/>
          <a:ext cx="2178361" cy="52669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r" defTabSz="1244600" rtl="1">
            <a:lnSpc>
              <a:spcPct val="90000"/>
            </a:lnSpc>
            <a:spcBef>
              <a:spcPct val="0"/>
            </a:spcBef>
            <a:spcAft>
              <a:spcPct val="15000"/>
            </a:spcAft>
            <a:buChar char="••"/>
          </a:pPr>
          <a:r>
            <a:rPr lang="fa-IR" sz="2800" kern="1200" smtClean="0">
              <a:cs typeface="B Zar" pitchFamily="2" charset="-78"/>
            </a:rPr>
            <a:t>سهام</a:t>
          </a:r>
          <a:endParaRPr lang="en-US" sz="2800" kern="120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اوراق مشارکت</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smtClean="0">
              <a:cs typeface="B Zar" pitchFamily="2" charset="-78"/>
            </a:rPr>
            <a:t>وام بانکی</a:t>
          </a:r>
          <a:endParaRPr lang="en-US" sz="2800" kern="1200">
            <a:cs typeface="B Zar" pitchFamily="2" charset="-78"/>
          </a:endParaRPr>
        </a:p>
      </dsp:txBody>
      <dsp:txXfrm rot="-5400000">
        <a:off x="2962656" y="121080"/>
        <a:ext cx="5160605" cy="1965683"/>
      </dsp:txXfrm>
    </dsp:sp>
    <dsp:sp modelId="{6C49BF3C-F357-475E-8203-96384AD60D7E}">
      <dsp:nvSpPr>
        <dsp:cNvPr id="0" name=""/>
        <dsp:cNvSpPr/>
      </dsp:nvSpPr>
      <dsp:spPr>
        <a:xfrm>
          <a:off x="0" y="55"/>
          <a:ext cx="2962656" cy="2207732"/>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1">
            <a:lnSpc>
              <a:spcPct val="90000"/>
            </a:lnSpc>
            <a:spcBef>
              <a:spcPct val="0"/>
            </a:spcBef>
            <a:spcAft>
              <a:spcPct val="35000"/>
            </a:spcAft>
          </a:pPr>
          <a:r>
            <a:rPr lang="fa-IR" sz="2800" kern="1200" smtClean="0">
              <a:cs typeface="B Titr" pitchFamily="2" charset="-78"/>
            </a:rPr>
            <a:t>ابزار استاندارد</a:t>
          </a:r>
          <a:endParaRPr lang="en-US" sz="2800" kern="1200">
            <a:cs typeface="B Titr" pitchFamily="2" charset="-78"/>
          </a:endParaRPr>
        </a:p>
      </dsp:txBody>
      <dsp:txXfrm>
        <a:off x="107773" y="107828"/>
        <a:ext cx="2747110" cy="1992186"/>
      </dsp:txXfrm>
    </dsp:sp>
    <dsp:sp modelId="{E2A03DB7-48CA-4CCB-8DF9-C3141AF7DB19}">
      <dsp:nvSpPr>
        <dsp:cNvPr id="0" name=""/>
        <dsp:cNvSpPr/>
      </dsp:nvSpPr>
      <dsp:spPr>
        <a:xfrm rot="5400000">
          <a:off x="4506947" y="788569"/>
          <a:ext cx="2178361"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r" defTabSz="1244600" rtl="1">
            <a:lnSpc>
              <a:spcPct val="90000"/>
            </a:lnSpc>
            <a:spcBef>
              <a:spcPct val="0"/>
            </a:spcBef>
            <a:spcAft>
              <a:spcPct val="15000"/>
            </a:spcAft>
            <a:buChar char="••"/>
          </a:pPr>
          <a:r>
            <a:rPr lang="fa-IR" sz="2800" kern="1200" dirty="0" smtClean="0">
              <a:cs typeface="B Zar" pitchFamily="2" charset="-78"/>
            </a:rPr>
            <a:t>تأمین مالی ساختاریافته</a:t>
          </a:r>
          <a:endParaRPr lang="en-US" sz="2800" kern="1200" dirty="0">
            <a:cs typeface="B Zar" pitchFamily="2" charset="-78"/>
          </a:endParaRPr>
        </a:p>
      </dsp:txBody>
      <dsp:txXfrm rot="-5400000">
        <a:off x="2962656" y="2439200"/>
        <a:ext cx="5160605" cy="1965683"/>
      </dsp:txXfrm>
    </dsp:sp>
    <dsp:sp modelId="{009123B9-6028-49AB-A951-F279CD3F2365}">
      <dsp:nvSpPr>
        <dsp:cNvPr id="0" name=""/>
        <dsp:cNvSpPr/>
      </dsp:nvSpPr>
      <dsp:spPr>
        <a:xfrm>
          <a:off x="0" y="2318174"/>
          <a:ext cx="2962656" cy="2207732"/>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1">
            <a:lnSpc>
              <a:spcPct val="90000"/>
            </a:lnSpc>
            <a:spcBef>
              <a:spcPct val="0"/>
            </a:spcBef>
            <a:spcAft>
              <a:spcPct val="35000"/>
            </a:spcAft>
          </a:pPr>
          <a:r>
            <a:rPr lang="fa-IR" sz="2800" kern="1200" smtClean="0">
              <a:cs typeface="B Titr" pitchFamily="2" charset="-78"/>
            </a:rPr>
            <a:t>ابزار غیراستاندارد</a:t>
          </a:r>
          <a:endParaRPr lang="en-US" sz="2800" kern="1200">
            <a:cs typeface="B Titr" pitchFamily="2" charset="-78"/>
          </a:endParaRPr>
        </a:p>
      </dsp:txBody>
      <dsp:txXfrm>
        <a:off x="107773" y="2425947"/>
        <a:ext cx="2747110" cy="19921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25DC3-99E1-493B-A9A6-C148EF95E576}">
      <dsp:nvSpPr>
        <dsp:cNvPr id="0" name=""/>
        <dsp:cNvSpPr/>
      </dsp:nvSpPr>
      <dsp:spPr>
        <a:xfrm>
          <a:off x="0" y="285630"/>
          <a:ext cx="6830568" cy="139014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06680" numCol="1" spcCol="1270" anchor="t"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تأمین مالی ساختاریافته</a:t>
          </a:r>
          <a:endParaRPr lang="en-US" sz="2800" kern="1200" dirty="0">
            <a:cs typeface="B Titr" pitchFamily="2" charset="-78"/>
          </a:endParaRPr>
        </a:p>
      </dsp:txBody>
      <dsp:txXfrm>
        <a:off x="0" y="285630"/>
        <a:ext cx="6830568" cy="926764"/>
      </dsp:txXfrm>
    </dsp:sp>
    <dsp:sp modelId="{1D9318A1-5349-4D6C-A6BF-0029338709B8}">
      <dsp:nvSpPr>
        <dsp:cNvPr id="0" name=""/>
        <dsp:cNvSpPr/>
      </dsp:nvSpPr>
      <dsp:spPr>
        <a:xfrm>
          <a:off x="1399032" y="1212394"/>
          <a:ext cx="6830568" cy="3528000"/>
        </a:xfrm>
        <a:prstGeom prst="doubleWave">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99136" rIns="199136" bIns="199136"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smtClean="0">
              <a:cs typeface="B Mitra" pitchFamily="2" charset="-78"/>
            </a:rPr>
            <a:t>تأمین مالی ساختار یافته جهت حل مسائل منحصر به فرد مالی در بنگاه‌های اقتصادی توسعه‌یافته است. این سرفصل دانش مالی امکان تأمین مالی شرکت‌ها را براساس نیازهای خاص و ویژگی‌های منحصر به فرد آن‌ها فراهم می‌سازد. جوهره‌ی تأمین مالی ساختاریافته تبدیل به اوراق بهادارکردن است.</a:t>
          </a:r>
          <a:endParaRPr lang="en-US" sz="2800" kern="1200" dirty="0">
            <a:cs typeface="B Mitra" pitchFamily="2" charset="-78"/>
          </a:endParaRPr>
        </a:p>
      </dsp:txBody>
      <dsp:txXfrm>
        <a:off x="1399032" y="1653394"/>
        <a:ext cx="6830568" cy="2646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1C88A-EC46-418B-96E6-026C5A9638DB}">
      <dsp:nvSpPr>
        <dsp:cNvPr id="0" name=""/>
        <dsp:cNvSpPr/>
      </dsp:nvSpPr>
      <dsp:spPr>
        <a:xfrm>
          <a:off x="0" y="48421"/>
          <a:ext cx="6830568" cy="121617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99060" numCol="1" spcCol="1270" anchor="t" anchorCtr="0">
          <a:noAutofit/>
        </a:bodyPr>
        <a:lstStyle/>
        <a:p>
          <a:pPr lvl="0" algn="ctr" defTabSz="1155700" rtl="1">
            <a:lnSpc>
              <a:spcPct val="90000"/>
            </a:lnSpc>
            <a:spcBef>
              <a:spcPct val="0"/>
            </a:spcBef>
            <a:spcAft>
              <a:spcPct val="35000"/>
            </a:spcAft>
          </a:pPr>
          <a:r>
            <a:rPr lang="fa-IR" sz="2600" kern="1200" dirty="0" smtClean="0">
              <a:cs typeface="B Titr" pitchFamily="2" charset="-78"/>
            </a:rPr>
            <a:t>تبدیل به اوراق بهادارکردن</a:t>
          </a:r>
          <a:endParaRPr lang="en-US" sz="2600" kern="1200" dirty="0">
            <a:cs typeface="B Titr" pitchFamily="2" charset="-78"/>
          </a:endParaRPr>
        </a:p>
      </dsp:txBody>
      <dsp:txXfrm>
        <a:off x="0" y="48421"/>
        <a:ext cx="6830568" cy="810782"/>
      </dsp:txXfrm>
    </dsp:sp>
    <dsp:sp modelId="{424B185F-4496-4365-8216-86A7A365B643}">
      <dsp:nvSpPr>
        <dsp:cNvPr id="0" name=""/>
        <dsp:cNvSpPr/>
      </dsp:nvSpPr>
      <dsp:spPr>
        <a:xfrm>
          <a:off x="1399032" y="859203"/>
          <a:ext cx="6830568" cy="4118400"/>
        </a:xfrm>
        <a:prstGeom prst="flowChartManualInpu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84912" rIns="184912"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Mitra" pitchFamily="2" charset="-78"/>
            </a:rPr>
            <a:t>تبدیل به اوراق بهادار کردن فرآیندی است که شامل یک‌کاسه‌کردن انواع مختلف قراردادهای بدهی مانند وام‌های رهنی مسکونی، وام‌های رهنی تجاری، وام‌های اتومبیل، بدهی‌های کارت‌های اعتباری، قراردادهای واسپاری و ... و فروش این بدهی‌های یک‌کاسه شده به عنوان اوراق قرضه، گواهی انتقالی قرضه و تعهدات رهنی وثیقه‌دار و ... به سرمایه‌گذاران است. اصل و بهره بدهی‌هایی که پشتوانه‌ی اوراق بهادارند، به طور مرتب به سرمایه‌گذاران پرداخت می‌شود.</a:t>
          </a:r>
          <a:endParaRPr lang="en-US" sz="2600" kern="1200" dirty="0">
            <a:cs typeface="B Mitra" pitchFamily="2" charset="-78"/>
          </a:endParaRPr>
        </a:p>
      </dsp:txBody>
      <dsp:txXfrm>
        <a:off x="1399032" y="1682883"/>
        <a:ext cx="6830568" cy="32947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2C37B-2791-4DB7-B575-179ECA6685E5}" type="datetimeFigureOut">
              <a:rPr lang="en-US" smtClean="0"/>
              <a:t>6/16/2014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E2017B-AA2F-44AD-8E0C-32CBCC2A976E}" type="slidenum">
              <a:rPr lang="en-US" smtClean="0"/>
              <a:t>‹#›</a:t>
            </a:fld>
            <a:endParaRPr lang="en-US"/>
          </a:p>
        </p:txBody>
      </p:sp>
    </p:spTree>
    <p:extLst>
      <p:ext uri="{BB962C8B-B14F-4D97-AF65-F5344CB8AC3E}">
        <p14:creationId xmlns:p14="http://schemas.microsoft.com/office/powerpoint/2010/main" val="4112746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smtClean="0">
              <a:latin typeface="Arial"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a:solidFill>
                  <a:schemeClr val="tx1"/>
                </a:solidFill>
                <a:latin typeface="Arial" pitchFamily="34" charset="0"/>
                <a:cs typeface="Arial" pitchFamily="34" charset="0"/>
              </a:defRPr>
            </a:lvl1pPr>
            <a:lvl2pPr marL="730171" indent="-280835" defTabSz="914274" eaLnBrk="0" hangingPunct="0">
              <a:defRPr>
                <a:solidFill>
                  <a:schemeClr val="tx1"/>
                </a:solidFill>
                <a:latin typeface="Arial" pitchFamily="34" charset="0"/>
                <a:cs typeface="Arial" pitchFamily="34" charset="0"/>
              </a:defRPr>
            </a:lvl2pPr>
            <a:lvl3pPr marL="1123340" indent="-224668" defTabSz="914274" eaLnBrk="0" hangingPunct="0">
              <a:defRPr>
                <a:solidFill>
                  <a:schemeClr val="tx1"/>
                </a:solidFill>
                <a:latin typeface="Arial" pitchFamily="34" charset="0"/>
                <a:cs typeface="Arial" pitchFamily="34" charset="0"/>
              </a:defRPr>
            </a:lvl3pPr>
            <a:lvl4pPr marL="1572677" indent="-224668" defTabSz="914274" eaLnBrk="0" hangingPunct="0">
              <a:defRPr>
                <a:solidFill>
                  <a:schemeClr val="tx1"/>
                </a:solidFill>
                <a:latin typeface="Arial" pitchFamily="34" charset="0"/>
                <a:cs typeface="Arial" pitchFamily="34" charset="0"/>
              </a:defRPr>
            </a:lvl4pPr>
            <a:lvl5pPr marL="2022013" indent="-224668" defTabSz="914274" eaLnBrk="0" hangingPunct="0">
              <a:defRPr>
                <a:solidFill>
                  <a:schemeClr val="tx1"/>
                </a:solidFill>
                <a:latin typeface="Arial" pitchFamily="34" charset="0"/>
                <a:cs typeface="Arial" pitchFamily="34" charset="0"/>
              </a:defRPr>
            </a:lvl5pPr>
            <a:lvl6pPr marL="2471349" indent="-224668" defTabSz="914274" eaLnBrk="0" fontAlgn="base" hangingPunct="0">
              <a:spcBef>
                <a:spcPct val="0"/>
              </a:spcBef>
              <a:spcAft>
                <a:spcPct val="0"/>
              </a:spcAft>
              <a:defRPr>
                <a:solidFill>
                  <a:schemeClr val="tx1"/>
                </a:solidFill>
                <a:latin typeface="Arial" pitchFamily="34" charset="0"/>
                <a:cs typeface="Arial" pitchFamily="34" charset="0"/>
              </a:defRPr>
            </a:lvl6pPr>
            <a:lvl7pPr marL="2920685" indent="-224668" defTabSz="914274" eaLnBrk="0" fontAlgn="base" hangingPunct="0">
              <a:spcBef>
                <a:spcPct val="0"/>
              </a:spcBef>
              <a:spcAft>
                <a:spcPct val="0"/>
              </a:spcAft>
              <a:defRPr>
                <a:solidFill>
                  <a:schemeClr val="tx1"/>
                </a:solidFill>
                <a:latin typeface="Arial" pitchFamily="34" charset="0"/>
                <a:cs typeface="Arial" pitchFamily="34" charset="0"/>
              </a:defRPr>
            </a:lvl7pPr>
            <a:lvl8pPr marL="3370021" indent="-224668" defTabSz="914274" eaLnBrk="0" fontAlgn="base" hangingPunct="0">
              <a:spcBef>
                <a:spcPct val="0"/>
              </a:spcBef>
              <a:spcAft>
                <a:spcPct val="0"/>
              </a:spcAft>
              <a:defRPr>
                <a:solidFill>
                  <a:schemeClr val="tx1"/>
                </a:solidFill>
                <a:latin typeface="Arial" pitchFamily="34" charset="0"/>
                <a:cs typeface="Arial" pitchFamily="34" charset="0"/>
              </a:defRPr>
            </a:lvl8pPr>
            <a:lvl9pPr marL="3819357" indent="-224668" defTabSz="914274"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ECD678C-FC07-44FE-8884-1A511E817947}" type="slidenum">
              <a:rPr lang="fa-IR" smtClean="0"/>
              <a:pPr eaLnBrk="1" hangingPunct="1"/>
              <a:t>1</a:t>
            </a:fld>
            <a:endParaRPr 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smtClean="0">
              <a:latin typeface="Arial"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a:solidFill>
                  <a:schemeClr val="tx1"/>
                </a:solidFill>
                <a:latin typeface="Arial" pitchFamily="34" charset="0"/>
                <a:cs typeface="Arial" pitchFamily="34" charset="0"/>
              </a:defRPr>
            </a:lvl1pPr>
            <a:lvl2pPr marL="730171" indent="-280835" defTabSz="914274" eaLnBrk="0" hangingPunct="0">
              <a:defRPr>
                <a:solidFill>
                  <a:schemeClr val="tx1"/>
                </a:solidFill>
                <a:latin typeface="Arial" pitchFamily="34" charset="0"/>
                <a:cs typeface="Arial" pitchFamily="34" charset="0"/>
              </a:defRPr>
            </a:lvl2pPr>
            <a:lvl3pPr marL="1123340" indent="-224668" defTabSz="914274" eaLnBrk="0" hangingPunct="0">
              <a:defRPr>
                <a:solidFill>
                  <a:schemeClr val="tx1"/>
                </a:solidFill>
                <a:latin typeface="Arial" pitchFamily="34" charset="0"/>
                <a:cs typeface="Arial" pitchFamily="34" charset="0"/>
              </a:defRPr>
            </a:lvl3pPr>
            <a:lvl4pPr marL="1572677" indent="-224668" defTabSz="914274" eaLnBrk="0" hangingPunct="0">
              <a:defRPr>
                <a:solidFill>
                  <a:schemeClr val="tx1"/>
                </a:solidFill>
                <a:latin typeface="Arial" pitchFamily="34" charset="0"/>
                <a:cs typeface="Arial" pitchFamily="34" charset="0"/>
              </a:defRPr>
            </a:lvl4pPr>
            <a:lvl5pPr marL="2022013" indent="-224668" defTabSz="914274" eaLnBrk="0" hangingPunct="0">
              <a:defRPr>
                <a:solidFill>
                  <a:schemeClr val="tx1"/>
                </a:solidFill>
                <a:latin typeface="Arial" pitchFamily="34" charset="0"/>
                <a:cs typeface="Arial" pitchFamily="34" charset="0"/>
              </a:defRPr>
            </a:lvl5pPr>
            <a:lvl6pPr marL="2471349" indent="-224668" defTabSz="914274" eaLnBrk="0" fontAlgn="base" hangingPunct="0">
              <a:spcBef>
                <a:spcPct val="0"/>
              </a:spcBef>
              <a:spcAft>
                <a:spcPct val="0"/>
              </a:spcAft>
              <a:defRPr>
                <a:solidFill>
                  <a:schemeClr val="tx1"/>
                </a:solidFill>
                <a:latin typeface="Arial" pitchFamily="34" charset="0"/>
                <a:cs typeface="Arial" pitchFamily="34" charset="0"/>
              </a:defRPr>
            </a:lvl6pPr>
            <a:lvl7pPr marL="2920685" indent="-224668" defTabSz="914274" eaLnBrk="0" fontAlgn="base" hangingPunct="0">
              <a:spcBef>
                <a:spcPct val="0"/>
              </a:spcBef>
              <a:spcAft>
                <a:spcPct val="0"/>
              </a:spcAft>
              <a:defRPr>
                <a:solidFill>
                  <a:schemeClr val="tx1"/>
                </a:solidFill>
                <a:latin typeface="Arial" pitchFamily="34" charset="0"/>
                <a:cs typeface="Arial" pitchFamily="34" charset="0"/>
              </a:defRPr>
            </a:lvl7pPr>
            <a:lvl8pPr marL="3370021" indent="-224668" defTabSz="914274" eaLnBrk="0" fontAlgn="base" hangingPunct="0">
              <a:spcBef>
                <a:spcPct val="0"/>
              </a:spcBef>
              <a:spcAft>
                <a:spcPct val="0"/>
              </a:spcAft>
              <a:defRPr>
                <a:solidFill>
                  <a:schemeClr val="tx1"/>
                </a:solidFill>
                <a:latin typeface="Arial" pitchFamily="34" charset="0"/>
                <a:cs typeface="Arial" pitchFamily="34" charset="0"/>
              </a:defRPr>
            </a:lvl8pPr>
            <a:lvl9pPr marL="3819357" indent="-224668" defTabSz="914274"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8126622-D53D-4BBD-A3A3-31C820A4F696}" type="slidenum">
              <a:rPr lang="fa-IR" smtClean="0"/>
              <a:pPr eaLnBrk="1" hangingPunct="1"/>
              <a:t>2</a:t>
            </a:fld>
            <a:endParaRPr 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عنصر نائب لصورة الشريحة 1"/>
          <p:cNvSpPr>
            <a:spLocks noGrp="1" noRot="1" noChangeAspect="1" noTextEdit="1"/>
          </p:cNvSpPr>
          <p:nvPr>
            <p:ph type="sldImg"/>
          </p:nvPr>
        </p:nvSpPr>
        <p:spPr>
          <a:ln/>
        </p:spPr>
      </p:sp>
      <p:sp>
        <p:nvSpPr>
          <p:cNvPr id="33795" name="عنصر نائب للملاحظات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rtl="1"/>
            <a:endParaRPr lang="en-US" smtClean="0">
              <a:latin typeface="Arial" pitchFamily="34" charset="0"/>
            </a:endParaRPr>
          </a:p>
        </p:txBody>
      </p:sp>
      <p:sp>
        <p:nvSpPr>
          <p:cNvPr id="33796" name="عنصر نائب لرقم الشريحة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a:solidFill>
                  <a:schemeClr val="tx1"/>
                </a:solidFill>
                <a:latin typeface="Arial" pitchFamily="34" charset="0"/>
                <a:cs typeface="Arial" pitchFamily="34" charset="0"/>
              </a:defRPr>
            </a:lvl1pPr>
            <a:lvl2pPr marL="730171" indent="-280835" defTabSz="914274" eaLnBrk="0" hangingPunct="0">
              <a:defRPr>
                <a:solidFill>
                  <a:schemeClr val="tx1"/>
                </a:solidFill>
                <a:latin typeface="Arial" pitchFamily="34" charset="0"/>
                <a:cs typeface="Arial" pitchFamily="34" charset="0"/>
              </a:defRPr>
            </a:lvl2pPr>
            <a:lvl3pPr marL="1123340" indent="-224668" defTabSz="914274" eaLnBrk="0" hangingPunct="0">
              <a:defRPr>
                <a:solidFill>
                  <a:schemeClr val="tx1"/>
                </a:solidFill>
                <a:latin typeface="Arial" pitchFamily="34" charset="0"/>
                <a:cs typeface="Arial" pitchFamily="34" charset="0"/>
              </a:defRPr>
            </a:lvl3pPr>
            <a:lvl4pPr marL="1572677" indent="-224668" defTabSz="914274" eaLnBrk="0" hangingPunct="0">
              <a:defRPr>
                <a:solidFill>
                  <a:schemeClr val="tx1"/>
                </a:solidFill>
                <a:latin typeface="Arial" pitchFamily="34" charset="0"/>
                <a:cs typeface="Arial" pitchFamily="34" charset="0"/>
              </a:defRPr>
            </a:lvl4pPr>
            <a:lvl5pPr marL="2022013" indent="-224668" defTabSz="914274" eaLnBrk="0" hangingPunct="0">
              <a:defRPr>
                <a:solidFill>
                  <a:schemeClr val="tx1"/>
                </a:solidFill>
                <a:latin typeface="Arial" pitchFamily="34" charset="0"/>
                <a:cs typeface="Arial" pitchFamily="34" charset="0"/>
              </a:defRPr>
            </a:lvl5pPr>
            <a:lvl6pPr marL="2471349" indent="-224668" defTabSz="914274" eaLnBrk="0" fontAlgn="base" hangingPunct="0">
              <a:spcBef>
                <a:spcPct val="0"/>
              </a:spcBef>
              <a:spcAft>
                <a:spcPct val="0"/>
              </a:spcAft>
              <a:defRPr>
                <a:solidFill>
                  <a:schemeClr val="tx1"/>
                </a:solidFill>
                <a:latin typeface="Arial" pitchFamily="34" charset="0"/>
                <a:cs typeface="Arial" pitchFamily="34" charset="0"/>
              </a:defRPr>
            </a:lvl6pPr>
            <a:lvl7pPr marL="2920685" indent="-224668" defTabSz="914274" eaLnBrk="0" fontAlgn="base" hangingPunct="0">
              <a:spcBef>
                <a:spcPct val="0"/>
              </a:spcBef>
              <a:spcAft>
                <a:spcPct val="0"/>
              </a:spcAft>
              <a:defRPr>
                <a:solidFill>
                  <a:schemeClr val="tx1"/>
                </a:solidFill>
                <a:latin typeface="Arial" pitchFamily="34" charset="0"/>
                <a:cs typeface="Arial" pitchFamily="34" charset="0"/>
              </a:defRPr>
            </a:lvl7pPr>
            <a:lvl8pPr marL="3370021" indent="-224668" defTabSz="914274" eaLnBrk="0" fontAlgn="base" hangingPunct="0">
              <a:spcBef>
                <a:spcPct val="0"/>
              </a:spcBef>
              <a:spcAft>
                <a:spcPct val="0"/>
              </a:spcAft>
              <a:defRPr>
                <a:solidFill>
                  <a:schemeClr val="tx1"/>
                </a:solidFill>
                <a:latin typeface="Arial" pitchFamily="34" charset="0"/>
                <a:cs typeface="Arial" pitchFamily="34" charset="0"/>
              </a:defRPr>
            </a:lvl8pPr>
            <a:lvl9pPr marL="3819357" indent="-224668" defTabSz="914274"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6EA9447-E0B8-40D4-8F94-22D0D70CA516}" type="slidenum">
              <a:rPr lang="en-US" smtClean="0"/>
              <a:pPr eaLnBrk="1" hangingPunct="1"/>
              <a:t>31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138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1091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7445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
        <p:nvSpPr>
          <p:cNvPr id="7" name="Round Same Side Corner Rectangle 6"/>
          <p:cNvSpPr/>
          <p:nvPr userDrawn="1"/>
        </p:nvSpPr>
        <p:spPr>
          <a:xfrm rot="283957">
            <a:off x="-1456702" y="5707853"/>
            <a:ext cx="7668345" cy="536848"/>
          </a:xfrm>
          <a:prstGeom prst="round2Same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99" rtl="1" fontAlgn="base">
              <a:spcBef>
                <a:spcPct val="0"/>
              </a:spcBef>
              <a:spcAft>
                <a:spcPct val="0"/>
              </a:spcAft>
            </a:pPr>
            <a:r>
              <a:rPr lang="fa-IR" b="1" i="1" dirty="0" smtClean="0">
                <a:solidFill>
                  <a:prstClr val="white"/>
                </a:solidFill>
                <a:effectLst>
                  <a:glow rad="63500">
                    <a:srgbClr val="F79646">
                      <a:satMod val="175000"/>
                      <a:alpha val="40000"/>
                    </a:srgbClr>
                  </a:glow>
                </a:effectLst>
                <a:latin typeface="Segoe" pitchFamily="34" charset="0"/>
                <a:cs typeface="B Mitra" pitchFamily="2" charset="-78"/>
              </a:rPr>
              <a:t>26 خرداد ماه 1393، همایش لیزینگ؛ کارآفرینی و توسعه</a:t>
            </a:r>
            <a:endParaRPr lang="en-US" sz="1600" b="1" i="1" dirty="0">
              <a:solidFill>
                <a:prstClr val="white"/>
              </a:solidFill>
              <a:effectLst>
                <a:glow rad="63500">
                  <a:srgbClr val="F79646">
                    <a:satMod val="175000"/>
                    <a:alpha val="40000"/>
                  </a:srgbClr>
                </a:glow>
              </a:effectLst>
              <a:latin typeface="Segoe" pitchFamily="34" charset="0"/>
              <a:cs typeface="B Mitra" pitchFamily="2" charset="-78"/>
            </a:endParaRPr>
          </a:p>
        </p:txBody>
      </p:sp>
    </p:spTree>
    <p:extLst>
      <p:ext uri="{BB962C8B-B14F-4D97-AF65-F5344CB8AC3E}">
        <p14:creationId xmlns:p14="http://schemas.microsoft.com/office/powerpoint/2010/main" val="38535697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
        <p:nvSpPr>
          <p:cNvPr id="7" name="Round Same Side Corner Rectangle 6"/>
          <p:cNvSpPr/>
          <p:nvPr userDrawn="1"/>
        </p:nvSpPr>
        <p:spPr>
          <a:xfrm rot="283957">
            <a:off x="-1456702" y="5707853"/>
            <a:ext cx="7668345" cy="536848"/>
          </a:xfrm>
          <a:prstGeom prst="round2Same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99" rtl="1" fontAlgn="base">
              <a:spcBef>
                <a:spcPct val="0"/>
              </a:spcBef>
              <a:spcAft>
                <a:spcPct val="0"/>
              </a:spcAft>
            </a:pPr>
            <a:r>
              <a:rPr lang="fa-IR" b="1" i="1" dirty="0" smtClean="0">
                <a:solidFill>
                  <a:prstClr val="white"/>
                </a:solidFill>
                <a:effectLst>
                  <a:glow rad="63500">
                    <a:srgbClr val="F79646">
                      <a:satMod val="175000"/>
                      <a:alpha val="40000"/>
                    </a:srgbClr>
                  </a:glow>
                </a:effectLst>
                <a:latin typeface="Segoe" pitchFamily="34" charset="0"/>
                <a:cs typeface="B Mitra" pitchFamily="2" charset="-78"/>
              </a:rPr>
              <a:t>26 خرداد ماه 1393، همایش لیزینگ؛ کارآفرینی و توسعه</a:t>
            </a:r>
            <a:endParaRPr lang="en-US" sz="1600" b="1" i="1" dirty="0">
              <a:solidFill>
                <a:prstClr val="white"/>
              </a:solidFill>
              <a:effectLst>
                <a:glow rad="63500">
                  <a:srgbClr val="F79646">
                    <a:satMod val="175000"/>
                    <a:alpha val="40000"/>
                  </a:srgbClr>
                </a:glow>
              </a:effectLst>
              <a:latin typeface="Segoe" pitchFamily="34" charset="0"/>
              <a:cs typeface="B Mitra" pitchFamily="2" charset="-78"/>
            </a:endParaRPr>
          </a:p>
        </p:txBody>
      </p:sp>
    </p:spTree>
    <p:extLst>
      <p:ext uri="{BB962C8B-B14F-4D97-AF65-F5344CB8AC3E}">
        <p14:creationId xmlns:p14="http://schemas.microsoft.com/office/powerpoint/2010/main" val="249129679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8783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6061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6256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0164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173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4404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2138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159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63938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23062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2988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5849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4651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469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901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539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4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4E6C9-18B4-4582-8B28-E02F2106CD7B}" type="datetimeFigureOut">
              <a:rPr lang="en-US">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F4072-1796-4515-9ED0-C614A1E23139}"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3300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4E6C9-18B4-4582-8B28-E02F2106CD7B}" type="datetimeFigureOut">
              <a:rPr lang="en-US" smtClean="0">
                <a:solidFill>
                  <a:prstClr val="black">
                    <a:tint val="75000"/>
                  </a:prstClr>
                </a:solidFill>
              </a:rPr>
              <a:pPr/>
              <a:t>6/16/2014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F4072-1796-4515-9ED0-C614A1E2313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34776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a:extLst/>
        </p:spPr>
        <p:txBody>
          <a:bodyPr/>
          <a:lstStyle/>
          <a:p>
            <a:pPr>
              <a:defRPr/>
            </a:pP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a:ln>
            <a:miter lim="800000"/>
            <a:headEnd/>
            <a:tailEnd/>
          </a:ln>
          <a:extLst/>
        </p:spPr>
        <p:txBody>
          <a:bodyPr/>
          <a:lstStyle/>
          <a:p>
            <a:pPr>
              <a:defRPr/>
            </a:pP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Davat" panose="00000400000000000000" pitchFamily="2" charset="-78"/>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Davat" panose="00000400000000000000" pitchFamily="2" charset="-78"/>
            </a:endParaRPr>
          </a:p>
        </p:txBody>
      </p:sp>
    </p:spTree>
    <p:extLst>
      <p:ext uri="{BB962C8B-B14F-4D97-AF65-F5344CB8AC3E}">
        <p14:creationId xmlns:p14="http://schemas.microsoft.com/office/powerpoint/2010/main" val="2099469447"/>
      </p:ext>
    </p:extLst>
  </p:cSld>
  <p:clrMapOvr>
    <a:masterClrMapping/>
  </p:clrMapOvr>
  <mc:AlternateContent xmlns:mc="http://schemas.openxmlformats.org/markup-compatibility/2006" xmlns:p14="http://schemas.microsoft.com/office/powerpoint/2010/main">
    <mc:Choice Requires="p14">
      <p:transition spd="slow" advClick="0" advTm="3000">
        <p14:flash/>
      </p:transition>
    </mc:Choice>
    <mc:Fallback xmlns="">
      <p:transition spd="slow" advClick="0" advTm="3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dirty="0">
                <a:cs typeface="B Titr" pitchFamily="2" charset="-78"/>
              </a:rPr>
              <a:t> تحقیق بانک مرکزی اروپا </a:t>
            </a:r>
            <a:r>
              <a:rPr lang="fa-IR" dirty="0"/>
              <a:t>(</a:t>
            </a:r>
            <a:r>
              <a:rPr lang="en-US" dirty="0">
                <a:latin typeface="Times New Roman" pitchFamily="18" charset="0"/>
                <a:cs typeface="Times New Roman" pitchFamily="18" charset="0"/>
              </a:rPr>
              <a:t>I</a:t>
            </a:r>
            <a:r>
              <a:rPr lang="fa-IR" dirty="0"/>
              <a:t>)</a:t>
            </a:r>
            <a:endParaRPr lang="en-US" dirty="0"/>
          </a:p>
        </p:txBody>
      </p:sp>
      <p:sp>
        <p:nvSpPr>
          <p:cNvPr id="3" name="Content Placeholder 2"/>
          <p:cNvSpPr>
            <a:spLocks noGrp="1"/>
          </p:cNvSpPr>
          <p:nvPr>
            <p:ph idx="1"/>
          </p:nvPr>
        </p:nvSpPr>
        <p:spPr/>
        <p:txBody>
          <a:bodyPr>
            <a:normAutofit/>
          </a:bodyPr>
          <a:lstStyle/>
          <a:p>
            <a:pPr algn="justLow" rtl="1"/>
            <a:r>
              <a:rPr lang="fa-IR" dirty="0" smtClean="0">
                <a:cs typeface="B Mitra" pitchFamily="2" charset="-78"/>
              </a:rPr>
              <a:t>بانک </a:t>
            </a:r>
            <a:r>
              <a:rPr lang="fa-IR" dirty="0">
                <a:cs typeface="B Mitra" pitchFamily="2" charset="-78"/>
              </a:rPr>
              <a:t>مرکزی اروپا در بازه‌ی زمانی اکتبر 2011 تا مارچ 2012  مطالعه‌ای در مورد دسترسی کسب‌وکارهای کوچک و متوسط واقع در ناحیه‌ی یورو به منابع مالی انجام داد</a:t>
            </a:r>
            <a:r>
              <a:rPr lang="fa-IR" dirty="0" smtClean="0">
                <a:cs typeface="B Mitra" pitchFamily="2" charset="-78"/>
              </a:rPr>
              <a:t>.</a:t>
            </a:r>
            <a:endParaRPr lang="en-US" dirty="0" smtClean="0">
              <a:cs typeface="B Mitra" pitchFamily="2" charset="-78"/>
            </a:endParaRPr>
          </a:p>
          <a:p>
            <a:pPr algn="justLow" rtl="1"/>
            <a:endParaRPr lang="fa-IR" dirty="0">
              <a:cs typeface="B Mitra" pitchFamily="2" charset="-78"/>
            </a:endParaRPr>
          </a:p>
          <a:p>
            <a:pPr algn="justLow" rtl="1">
              <a:buFont typeface="Wingdings" pitchFamily="2" charset="2"/>
              <a:buChar char="ü"/>
            </a:pPr>
            <a:r>
              <a:rPr lang="fa-IR" b="1" dirty="0">
                <a:cs typeface="B Mitra" pitchFamily="2" charset="-78"/>
              </a:rPr>
              <a:t>بر اساس نتایج این مطالعه مهم‌ترین مسائل آن کسب‌وکارها عبارتند از: 1. مشتری یابی 2. دسترسی به منابع تأمین </a:t>
            </a:r>
            <a:r>
              <a:rPr lang="fa-IR" b="1" dirty="0" smtClean="0">
                <a:cs typeface="B Mitra" pitchFamily="2" charset="-78"/>
              </a:rPr>
              <a:t>مالی</a:t>
            </a:r>
          </a:p>
          <a:p>
            <a:pPr algn="justLow" rtl="1"/>
            <a:endParaRPr lang="en-US" dirty="0">
              <a:cs typeface="B Mitra"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10</a:t>
            </a:fld>
            <a:endParaRPr lang="en-US" dirty="0"/>
          </a:p>
        </p:txBody>
      </p:sp>
    </p:spTree>
    <p:extLst>
      <p:ext uri="{BB962C8B-B14F-4D97-AF65-F5344CB8AC3E}">
        <p14:creationId xmlns:p14="http://schemas.microsoft.com/office/powerpoint/2010/main" val="944411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dirty="0">
                <a:cs typeface="B Titr" pitchFamily="2" charset="-78"/>
              </a:rPr>
              <a:t>تحقیق بانک مرکزی </a:t>
            </a:r>
            <a:r>
              <a:rPr lang="fa-IR" dirty="0" smtClean="0">
                <a:cs typeface="B Titr" pitchFamily="2" charset="-78"/>
              </a:rPr>
              <a:t>اروپا </a:t>
            </a:r>
            <a:r>
              <a:rPr lang="fa-IR" dirty="0" smtClean="0"/>
              <a:t>(</a:t>
            </a:r>
            <a:r>
              <a:rPr lang="en-US" dirty="0" smtClean="0">
                <a:latin typeface="Times New Roman" pitchFamily="18" charset="0"/>
                <a:cs typeface="Times New Roman" pitchFamily="18" charset="0"/>
              </a:rPr>
              <a:t>II</a:t>
            </a:r>
            <a:r>
              <a:rPr lang="fa-IR" dirty="0"/>
              <a:t>)</a:t>
            </a:r>
            <a:endParaRPr lang="en-US" dirty="0">
              <a:cs typeface="B Titr" pitchFamily="2" charset="-78"/>
            </a:endParaRPr>
          </a:p>
        </p:txBody>
      </p:sp>
      <p:sp>
        <p:nvSpPr>
          <p:cNvPr id="3" name="Content Placeholder 2"/>
          <p:cNvSpPr>
            <a:spLocks noGrp="1"/>
          </p:cNvSpPr>
          <p:nvPr>
            <p:ph idx="1"/>
          </p:nvPr>
        </p:nvSpPr>
        <p:spPr/>
        <p:txBody>
          <a:bodyPr>
            <a:normAutofit/>
          </a:bodyPr>
          <a:lstStyle/>
          <a:p>
            <a:pPr algn="justLow" rtl="1"/>
            <a:r>
              <a:rPr lang="fa-IR" sz="2800" dirty="0" smtClean="0">
                <a:cs typeface="B Mitra" pitchFamily="2" charset="-78"/>
              </a:rPr>
              <a:t>هم‌چنین بر اساس این مطالعه لیزینگ، اجاره به شرط تملیک و خرید دین توأمان به‌عنوان سومین منبع تأمین مالی آن کسب‌وکارها شناخته می‌شود.</a:t>
            </a:r>
            <a:endParaRPr lang="en-US" sz="2800" dirty="0">
              <a:cs typeface="B Mitra"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11</a:t>
            </a:fld>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92896"/>
            <a:ext cx="87439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3104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dirty="0">
                <a:cs typeface="B Titr" pitchFamily="2" charset="-78"/>
              </a:rPr>
              <a:t>تحقیق دانشگاه </a:t>
            </a:r>
            <a:r>
              <a:rPr lang="fa-IR" dirty="0" smtClean="0">
                <a:cs typeface="B Titr" pitchFamily="2" charset="-78"/>
              </a:rPr>
              <a:t>آکسفورد </a:t>
            </a:r>
            <a:r>
              <a:rPr lang="fa-IR" dirty="0" smtClean="0"/>
              <a:t>(</a:t>
            </a:r>
            <a:r>
              <a:rPr lang="en-US" dirty="0" smtClean="0">
                <a:latin typeface="Times New Roman" pitchFamily="18" charset="0"/>
                <a:cs typeface="Times New Roman" pitchFamily="18" charset="0"/>
              </a:rPr>
              <a:t>I</a:t>
            </a:r>
            <a:r>
              <a:rPr lang="fa-IR" dirty="0"/>
              <a:t>)</a:t>
            </a:r>
            <a:endParaRPr lang="en-US" dirty="0">
              <a:cs typeface="B Titr" pitchFamily="2" charset="-78"/>
            </a:endParaRPr>
          </a:p>
        </p:txBody>
      </p:sp>
      <p:sp>
        <p:nvSpPr>
          <p:cNvPr id="3" name="Content Placeholder 2"/>
          <p:cNvSpPr>
            <a:spLocks noGrp="1"/>
          </p:cNvSpPr>
          <p:nvPr>
            <p:ph idx="1"/>
          </p:nvPr>
        </p:nvSpPr>
        <p:spPr/>
        <p:txBody>
          <a:bodyPr/>
          <a:lstStyle/>
          <a:p>
            <a:pPr algn="r" rtl="1"/>
            <a:r>
              <a:rPr lang="fa-IR" dirty="0">
                <a:cs typeface="B Mitra" pitchFamily="2" charset="-78"/>
              </a:rPr>
              <a:t>منابع تأمین مالی </a:t>
            </a:r>
            <a:r>
              <a:rPr lang="fa-IR" dirty="0" smtClean="0">
                <a:cs typeface="B Mitra" pitchFamily="2" charset="-78"/>
              </a:rPr>
              <a:t>شرکت‌های </a:t>
            </a:r>
            <a:r>
              <a:rPr lang="fa-IR" dirty="0">
                <a:cs typeface="B Mitra" pitchFamily="2" charset="-78"/>
              </a:rPr>
              <a:t>متوسط و </a:t>
            </a:r>
            <a:r>
              <a:rPr lang="fa-IR" dirty="0" smtClean="0">
                <a:cs typeface="B Mitra" pitchFamily="2" charset="-78"/>
              </a:rPr>
              <a:t>کوچک بر اساس گروه سنی </a:t>
            </a:r>
            <a:r>
              <a:rPr lang="fa-IR" dirty="0">
                <a:cs typeface="B Mitra" pitchFamily="2" charset="-78"/>
              </a:rPr>
              <a:t>در سال 2010 در ناحیه‌ی یورو</a:t>
            </a:r>
            <a:endParaRPr lang="en-US" dirty="0">
              <a:cs typeface="B Mitra" pitchFamily="2" charset="-78"/>
            </a:endParaRPr>
          </a:p>
          <a:p>
            <a:endParaRPr lang="en-US" dirty="0"/>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12</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971" y="2711152"/>
            <a:ext cx="8382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7937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dirty="0" smtClean="0">
                <a:cs typeface="B Titr" pitchFamily="2" charset="-78"/>
              </a:rPr>
              <a:t>تحقیق </a:t>
            </a:r>
            <a:r>
              <a:rPr lang="fa-IR" dirty="0">
                <a:cs typeface="B Titr" pitchFamily="2" charset="-78"/>
              </a:rPr>
              <a:t>دانشگاه </a:t>
            </a:r>
            <a:r>
              <a:rPr lang="fa-IR" dirty="0" smtClean="0">
                <a:cs typeface="B Titr" pitchFamily="2" charset="-78"/>
              </a:rPr>
              <a:t>آکسفورد </a:t>
            </a:r>
            <a:r>
              <a:rPr lang="fa-IR" dirty="0"/>
              <a:t>(</a:t>
            </a:r>
            <a:r>
              <a:rPr lang="en-US" dirty="0" smtClean="0">
                <a:latin typeface="Times New Roman" pitchFamily="18" charset="0"/>
                <a:cs typeface="Times New Roman" pitchFamily="18" charset="0"/>
              </a:rPr>
              <a:t>II</a:t>
            </a:r>
            <a:r>
              <a:rPr lang="fa-IR" dirty="0"/>
              <a:t>)</a:t>
            </a:r>
            <a:endParaRPr lang="en-US" dirty="0">
              <a:cs typeface="B Titr" pitchFamily="2" charset="-78"/>
            </a:endParaRPr>
          </a:p>
        </p:txBody>
      </p:sp>
      <p:sp>
        <p:nvSpPr>
          <p:cNvPr id="3" name="Content Placeholder 2"/>
          <p:cNvSpPr>
            <a:spLocks noGrp="1"/>
          </p:cNvSpPr>
          <p:nvPr>
            <p:ph idx="1"/>
          </p:nvPr>
        </p:nvSpPr>
        <p:spPr/>
        <p:txBody>
          <a:bodyPr/>
          <a:lstStyle/>
          <a:p>
            <a:pPr algn="justLow" rtl="1"/>
            <a:r>
              <a:rPr lang="fa-IR" dirty="0" smtClean="0">
                <a:cs typeface="B Mitra" pitchFamily="2" charset="-78"/>
              </a:rPr>
              <a:t>نتایج تحقیق دانشگاه آکسفورد هم‌چنین نشان می‌دهد: </a:t>
            </a:r>
          </a:p>
          <a:p>
            <a:pPr algn="justLow" rtl="1"/>
            <a:r>
              <a:rPr lang="fa-IR" dirty="0">
                <a:cs typeface="B Mitra" pitchFamily="2" charset="-78"/>
              </a:rPr>
              <a:t> </a:t>
            </a:r>
            <a:r>
              <a:rPr lang="fa-IR" dirty="0" smtClean="0">
                <a:cs typeface="B Mitra" pitchFamily="2" charset="-78"/>
              </a:rPr>
              <a:t>حدود 40 درصد از شرکت‌های کوچک و متوسط در ناحیه‌ی یورو از لیزینگ استفاده می‌کنند، و وام بانکی از این بابت در رتبه‌ی دوم قرار دارد.</a:t>
            </a:r>
          </a:p>
          <a:p>
            <a:pPr algn="justLow" rtl="1"/>
            <a:r>
              <a:rPr lang="fa-IR" dirty="0" smtClean="0">
                <a:cs typeface="B Mitra" pitchFamily="2" charset="-78"/>
              </a:rPr>
              <a:t>در مورد شرکت‌هایی که از لیزینگ به‌عنوان ابزار تأمین مالی استفاده کرده‌اند، سهم لیزینگ حدود 32.4 درصد، و سهم وام بانکی حدود 30.1 درصد است.</a:t>
            </a:r>
            <a:endParaRPr lang="en-US" dirty="0">
              <a:cs typeface="B Mitra"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13</a:t>
            </a:fld>
            <a:endParaRPr lang="en-US" dirty="0"/>
          </a:p>
        </p:txBody>
      </p:sp>
    </p:spTree>
    <p:extLst>
      <p:ext uri="{BB962C8B-B14F-4D97-AF65-F5344CB8AC3E}">
        <p14:creationId xmlns:p14="http://schemas.microsoft.com/office/powerpoint/2010/main" val="3567462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dirty="0">
                <a:cs typeface="B Titr" pitchFamily="2" charset="-78"/>
              </a:rPr>
              <a:t>تحقیق </a:t>
            </a:r>
            <a:r>
              <a:rPr lang="fa-IR" dirty="0" smtClean="0">
                <a:cs typeface="B Titr" pitchFamily="2" charset="-78"/>
              </a:rPr>
              <a:t>سازمان همکاری اقتصادی و توسعه</a:t>
            </a:r>
            <a:endParaRPr lang="en-US" dirty="0">
              <a:cs typeface="B Titr" pitchFamily="2" charset="-78"/>
            </a:endParaRPr>
          </a:p>
        </p:txBody>
      </p:sp>
      <p:sp>
        <p:nvSpPr>
          <p:cNvPr id="3" name="Content Placeholder 2"/>
          <p:cNvSpPr>
            <a:spLocks noGrp="1"/>
          </p:cNvSpPr>
          <p:nvPr>
            <p:ph idx="1"/>
          </p:nvPr>
        </p:nvSpPr>
        <p:spPr/>
        <p:txBody>
          <a:bodyPr/>
          <a:lstStyle/>
          <a:p>
            <a:pPr algn="justLow" rtl="1"/>
            <a:r>
              <a:rPr lang="fa-IR" dirty="0" smtClean="0">
                <a:cs typeface="B Mitra" pitchFamily="2" charset="-78"/>
              </a:rPr>
              <a:t>نرخ تصویب درخواست‌های لیزینگ شرکت‌ها در میان کشورهای ناحیه‌ی یورو در سال 2010</a:t>
            </a:r>
            <a:endParaRPr lang="en-US" dirty="0">
              <a:cs typeface="B Mitra"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14</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2629222"/>
            <a:ext cx="8429625"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9764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a:cs typeface="B Titr" pitchFamily="2" charset="-78"/>
              </a:rPr>
              <a:t>نتیجه‌گیری: لیزینگ و کسب‌وکارهای کوچک</a:t>
            </a:r>
            <a:endParaRPr lang="en-US" sz="40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3105721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15</a:t>
            </a:fld>
            <a:endParaRPr lang="en-US" dirty="0"/>
          </a:p>
        </p:txBody>
      </p:sp>
    </p:spTree>
    <p:extLst>
      <p:ext uri="{BB962C8B-B14F-4D97-AF65-F5344CB8AC3E}">
        <p14:creationId xmlns:p14="http://schemas.microsoft.com/office/powerpoint/2010/main" val="2875909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lstStyle/>
          <a:p>
            <a:pPr algn="r">
              <a:defRPr/>
            </a:pPr>
            <a:r>
              <a:rPr lang="fa-IR"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تبدیل به اوراق بهادار کردن قراردادهای واسپاری</a:t>
            </a:r>
            <a:endParaRPr lang="en-US" sz="3600" dirty="0"/>
          </a:p>
        </p:txBody>
      </p:sp>
      <p:sp>
        <p:nvSpPr>
          <p:cNvPr id="4" name="Slide Number Placeholder 3"/>
          <p:cNvSpPr>
            <a:spLocks noGrp="1"/>
          </p:cNvSpPr>
          <p:nvPr>
            <p:ph type="sldNum" sz="quarter" idx="12"/>
          </p:nvPr>
        </p:nvSpPr>
        <p:spPr/>
        <p:txBody>
          <a:bodyPr/>
          <a:lstStyle/>
          <a:p>
            <a:pPr>
              <a:defRPr/>
            </a:pPr>
            <a:fld id="{5F8C3333-E167-4242-AA1B-C66EEF29B9F4}" type="slidenum">
              <a:rPr lang="en-US" smtClean="0"/>
              <a:pPr>
                <a:defRPr/>
              </a:pPr>
              <a:t>16</a:t>
            </a:fld>
            <a:endParaRPr lang="en-US" dirty="0"/>
          </a:p>
        </p:txBody>
      </p:sp>
      <p:sp>
        <p:nvSpPr>
          <p:cNvPr id="5" name="TextBox 4"/>
          <p:cNvSpPr txBox="1"/>
          <p:nvPr/>
        </p:nvSpPr>
        <p:spPr>
          <a:xfrm>
            <a:off x="685800" y="4484687"/>
            <a:ext cx="7772400" cy="1246495"/>
          </a:xfrm>
          <a:prstGeom prst="rect">
            <a:avLst/>
          </a:prstGeom>
          <a:noFill/>
        </p:spPr>
        <p:txBody>
          <a:bodyPr>
            <a:spAutoFit/>
          </a:bodyPr>
          <a:lstStyle>
            <a:defPPr>
              <a:defRPr lang="en-US"/>
            </a:defPPr>
            <a:lvl1pPr algn="r" rtl="1">
              <a:buFont typeface="Wingdings" pitchFamily="2" charset="2"/>
              <a:buChar char="ü"/>
              <a:defRPr sz="2500" b="1">
                <a:solidFill>
                  <a:srgbClr val="002060"/>
                </a:solidFill>
                <a:latin typeface="+mj-lt"/>
                <a:ea typeface="+mj-ea"/>
                <a:cs typeface="B Mitra" pitchFamily="2" charset="-78"/>
              </a:defRPr>
            </a:lvl1pPr>
          </a:lstStyle>
          <a:p>
            <a:r>
              <a:rPr lang="fa-IR" dirty="0"/>
              <a:t>تأمین مالی ساختاریافته</a:t>
            </a:r>
          </a:p>
          <a:p>
            <a:r>
              <a:rPr lang="fa-IR" dirty="0"/>
              <a:t>تبدیل به اوراق بهادار کردن</a:t>
            </a:r>
          </a:p>
          <a:p>
            <a:r>
              <a:rPr lang="fa-IR" dirty="0"/>
              <a:t>تبدیل به اوراق بهادار کردن قراردادهای واسپاری</a:t>
            </a:r>
          </a:p>
        </p:txBody>
      </p:sp>
    </p:spTree>
    <p:extLst>
      <p:ext uri="{BB962C8B-B14F-4D97-AF65-F5344CB8AC3E}">
        <p14:creationId xmlns:p14="http://schemas.microsoft.com/office/powerpoint/2010/main" val="158082368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nodeType="after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fa-IR" sz="3200" dirty="0">
                <a:cs typeface="B Titr" pitchFamily="2" charset="-78"/>
              </a:rPr>
              <a:t>اهمیت روش‌های نوین تأمین مالی شرکت‎‌های لیزینگ</a:t>
            </a:r>
            <a:endParaRPr lang="en-US" sz="3200" dirty="0">
              <a:cs typeface="B Titr" pitchFamily="2" charset="-78"/>
            </a:endParaRPr>
          </a:p>
        </p:txBody>
      </p:sp>
      <p:sp>
        <p:nvSpPr>
          <p:cNvPr id="3" name="Content Placeholder 2"/>
          <p:cNvSpPr>
            <a:spLocks noGrp="1"/>
          </p:cNvSpPr>
          <p:nvPr>
            <p:ph idx="1"/>
          </p:nvPr>
        </p:nvSpPr>
        <p:spPr/>
        <p:txBody>
          <a:bodyPr>
            <a:normAutofit fontScale="92500" lnSpcReduction="20000"/>
          </a:bodyPr>
          <a:lstStyle/>
          <a:p>
            <a:pPr algn="justLow" rtl="1">
              <a:buFont typeface="Wingdings" pitchFamily="2" charset="2"/>
              <a:buChar char="ü"/>
            </a:pPr>
            <a:r>
              <a:rPr lang="fa-IR" dirty="0" smtClean="0">
                <a:cs typeface="B Mitra" pitchFamily="2" charset="-78"/>
              </a:rPr>
              <a:t>در کشورمان کسب‌وکارهای کوچک و متوسط بخش مهمی از اقتصاد را نمایندگی می‌کنند.</a:t>
            </a:r>
          </a:p>
          <a:p>
            <a:pPr algn="justLow" rtl="1">
              <a:buFont typeface="Wingdings" pitchFamily="2" charset="2"/>
              <a:buChar char="ü"/>
            </a:pPr>
            <a:r>
              <a:rPr lang="fa-IR" dirty="0" smtClean="0">
                <a:cs typeface="B Mitra" pitchFamily="2" charset="-78"/>
              </a:rPr>
              <a:t>نهادهای فعال در تأمین مالی کسب‌وکارهای کوچک و متوسط در ایران وجود ندارند.</a:t>
            </a:r>
          </a:p>
          <a:p>
            <a:pPr algn="justLow" rtl="1">
              <a:buFont typeface="Wingdings" pitchFamily="2" charset="2"/>
              <a:buChar char="ü"/>
            </a:pPr>
            <a:r>
              <a:rPr lang="fa-IR" dirty="0" smtClean="0">
                <a:cs typeface="B Mitra" pitchFamily="2" charset="-78"/>
              </a:rPr>
              <a:t>منابع بانکی به‌عنوان منابع کمیاب و ذی‌قیمت خصوصاً در دسترس کسب‌وکارهای متوسط و کوچک نیست.</a:t>
            </a:r>
          </a:p>
          <a:p>
            <a:pPr algn="justLow" rtl="1">
              <a:buFont typeface="Wingdings" pitchFamily="2" charset="2"/>
              <a:buChar char="ü"/>
            </a:pPr>
            <a:r>
              <a:rPr lang="fa-IR" dirty="0" smtClean="0">
                <a:cs typeface="B Mitra" pitchFamily="2" charset="-78"/>
              </a:rPr>
              <a:t>توسعه‌ی نهادهای مالی همانند لیزینگ در تأمین مالی شرکت‌های کوچک و متوسط بسیار راه‌گشاست.</a:t>
            </a:r>
          </a:p>
          <a:p>
            <a:pPr algn="justLow" rtl="1">
              <a:buFont typeface="Wingdings" pitchFamily="2" charset="2"/>
              <a:buChar char="ü"/>
            </a:pPr>
            <a:r>
              <a:rPr lang="fa-IR" dirty="0" smtClean="0">
                <a:cs typeface="B Mitra" pitchFamily="2" charset="-78"/>
              </a:rPr>
              <a:t>استفاده از روش‌های نوین جهت تأمین مالی شرکتهای لیزینگ بسیار حائز اهمیت است.</a:t>
            </a:r>
          </a:p>
          <a:p>
            <a:pPr algn="justLow" rtl="1">
              <a:buFont typeface="Wingdings" pitchFamily="2" charset="2"/>
              <a:buChar char="ü"/>
            </a:pPr>
            <a:endParaRPr lang="en-US" dirty="0">
              <a:cs typeface="B Mitra"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17</a:t>
            </a:fld>
            <a:endParaRPr lang="en-US" dirty="0"/>
          </a:p>
        </p:txBody>
      </p:sp>
    </p:spTree>
    <p:extLst>
      <p:ext uri="{BB962C8B-B14F-4D97-AF65-F5344CB8AC3E}">
        <p14:creationId xmlns:p14="http://schemas.microsoft.com/office/powerpoint/2010/main" val="2230076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sz="4000" dirty="0" smtClean="0">
                <a:cs typeface="B Titr" pitchFamily="2" charset="-78"/>
              </a:rPr>
              <a:t>گزینه‎‌های تأمین مالی</a:t>
            </a:r>
            <a:endParaRPr lang="en-US" sz="4000"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83510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101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fa-IR" sz="4000" dirty="0">
                <a:cs typeface="B Titr" pitchFamily="2" charset="-78"/>
              </a:rPr>
              <a:t>تأمین مالی ساختاریافته</a:t>
            </a:r>
            <a:endParaRPr lang="en-US" sz="40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671810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19</a:t>
            </a:fld>
            <a:endParaRPr lang="en-US" dirty="0"/>
          </a:p>
        </p:txBody>
      </p:sp>
    </p:spTree>
    <p:extLst>
      <p:ext uri="{BB962C8B-B14F-4D97-AF65-F5344CB8AC3E}">
        <p14:creationId xmlns:p14="http://schemas.microsoft.com/office/powerpoint/2010/main" val="338776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132856"/>
            <a:ext cx="7092280" cy="1981200"/>
          </a:xfrm>
          <a:ln>
            <a:miter lim="800000"/>
            <a:headEnd/>
            <a:tailEnd/>
          </a:ln>
          <a:extLst/>
        </p:spPr>
        <p:txBody>
          <a:bodyPr>
            <a:noAutofit/>
          </a:bodyPr>
          <a:lstStyle/>
          <a:p>
            <a:pPr rtl="0">
              <a:lnSpc>
                <a:spcPct val="150000"/>
              </a:lnSpc>
              <a:defRPr/>
            </a:pPr>
            <a:r>
              <a:rPr lang="fa-IR" sz="2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
            </a:r>
            <a:br>
              <a:rPr lang="fa-IR" sz="2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r>
              <a:rPr lang="fa-IR" sz="2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
            </a:r>
            <a:br>
              <a:rPr lang="fa-IR" sz="2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تأمین مالی شرکت‌های لیزینگ</a:t>
            </a:r>
            <a:b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از طریق </a:t>
            </a:r>
            <a:b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r>
              <a:rPr lang="fa-IR"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B Titr" pitchFamily="2" charset="-78"/>
              </a:rPr>
              <a:t>تبدیل به اوراق بهادارکردن قراردادهای واسپاری</a:t>
            </a:r>
            <a:r>
              <a:rPr lang="en-US" sz="2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
            </a:r>
            <a:br>
              <a:rPr lang="en-US" sz="2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endParaRPr lang="fa-IR" sz="28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sp>
        <p:nvSpPr>
          <p:cNvPr id="3" name="Subtitle 2"/>
          <p:cNvSpPr>
            <a:spLocks noGrp="1"/>
          </p:cNvSpPr>
          <p:nvPr>
            <p:ph type="subTitle" idx="1"/>
          </p:nvPr>
        </p:nvSpPr>
        <p:spPr>
          <a:xfrm>
            <a:off x="519901" y="4941168"/>
            <a:ext cx="8516596" cy="1143000"/>
          </a:xfrm>
          <a:ln>
            <a:miter lim="800000"/>
            <a:headEnd/>
            <a:tailEnd/>
          </a:ln>
          <a:extLst/>
        </p:spPr>
        <p:txBody>
          <a:bodyPr>
            <a:noAutofit/>
          </a:bodyPr>
          <a:lstStyle/>
          <a:p>
            <a:pPr lvl="0" algn="r" rtl="1">
              <a:defRPr/>
            </a:pPr>
            <a:r>
              <a:rPr lang="fa-IR" sz="2400" b="1" dirty="0" smtClean="0">
                <a:ln w="1905"/>
                <a:solidFill>
                  <a:srgbClr val="002060"/>
                </a:solidFill>
                <a:effectLst>
                  <a:innerShdw blurRad="69850" dist="43180" dir="5400000">
                    <a:srgbClr val="000000">
                      <a:alpha val="65000"/>
                    </a:srgbClr>
                  </a:innerShdw>
                </a:effectLst>
                <a:latin typeface="Trebuchet MS"/>
                <a:ea typeface="+mj-ea"/>
                <a:cs typeface="B Mitra" pitchFamily="2" charset="-78"/>
              </a:rPr>
              <a:t>میثم رادپور: </a:t>
            </a:r>
            <a:r>
              <a:rPr lang="fa-IR" sz="2300" b="1" dirty="0">
                <a:solidFill>
                  <a:srgbClr val="1F497D">
                    <a:lumMod val="75000"/>
                  </a:srgbClr>
                </a:solidFill>
                <a:latin typeface="B Mitre"/>
                <a:cs typeface="B Mitra" pitchFamily="2" charset="-78"/>
              </a:rPr>
              <a:t>دانشجوی دکترای بانکداری/ مدیرعامل شرکت ماتریس پارس </a:t>
            </a:r>
            <a:r>
              <a:rPr lang="fa-IR" sz="2300" b="1" dirty="0" smtClean="0">
                <a:solidFill>
                  <a:srgbClr val="1F497D">
                    <a:lumMod val="75000"/>
                  </a:srgbClr>
                </a:solidFill>
                <a:latin typeface="B Mitre"/>
                <a:cs typeface="B Mitra" pitchFamily="2" charset="-78"/>
              </a:rPr>
              <a:t>کیش</a:t>
            </a:r>
            <a:endParaRPr lang="fa-IR" sz="2300" b="1" dirty="0" smtClean="0">
              <a:ln w="1905"/>
              <a:solidFill>
                <a:srgbClr val="002060"/>
              </a:solidFill>
              <a:effectLst>
                <a:innerShdw blurRad="69850" dist="43180" dir="5400000">
                  <a:srgbClr val="000000">
                    <a:alpha val="65000"/>
                  </a:srgbClr>
                </a:innerShdw>
              </a:effectLst>
              <a:latin typeface="Trebuchet MS"/>
              <a:ea typeface="+mj-ea"/>
              <a:cs typeface="B Mitra" pitchFamily="2" charset="-78"/>
            </a:endParaRPr>
          </a:p>
          <a:p>
            <a:pPr lvl="0" algn="r" rtl="1">
              <a:defRPr/>
            </a:pPr>
            <a:r>
              <a:rPr lang="fa-IR" sz="2400" b="1" dirty="0" smtClean="0">
                <a:ln w="1905"/>
                <a:solidFill>
                  <a:srgbClr val="002060"/>
                </a:solidFill>
                <a:effectLst>
                  <a:innerShdw blurRad="69850" dist="43180" dir="5400000">
                    <a:srgbClr val="000000">
                      <a:alpha val="65000"/>
                    </a:srgbClr>
                  </a:innerShdw>
                </a:effectLst>
                <a:latin typeface="Trebuchet MS"/>
                <a:ea typeface="+mj-ea"/>
                <a:cs typeface="B Mitra" pitchFamily="2" charset="-78"/>
              </a:rPr>
              <a:t>زهرا وکیلی‌نیا: </a:t>
            </a:r>
            <a:r>
              <a:rPr lang="fa-IR" sz="2300" b="1" dirty="0">
                <a:solidFill>
                  <a:srgbClr val="1F497D">
                    <a:lumMod val="75000"/>
                  </a:srgbClr>
                </a:solidFill>
                <a:latin typeface="B Mitre"/>
                <a:cs typeface="B Mitra" pitchFamily="2" charset="-78"/>
              </a:rPr>
              <a:t>کارشناس </a:t>
            </a:r>
            <a:r>
              <a:rPr lang="fa-IR" sz="2300" b="1" dirty="0" smtClean="0">
                <a:solidFill>
                  <a:srgbClr val="1F497D">
                    <a:lumMod val="75000"/>
                  </a:srgbClr>
                </a:solidFill>
                <a:latin typeface="B Mitre"/>
                <a:cs typeface="B Mitra" pitchFamily="2" charset="-78"/>
              </a:rPr>
              <a:t>شرکت </a:t>
            </a:r>
            <a:r>
              <a:rPr lang="fa-IR" sz="2300" b="1" dirty="0">
                <a:solidFill>
                  <a:srgbClr val="1F497D">
                    <a:lumMod val="75000"/>
                  </a:srgbClr>
                </a:solidFill>
                <a:latin typeface="B Mitre"/>
                <a:cs typeface="B Mitra" pitchFamily="2" charset="-78"/>
              </a:rPr>
              <a:t>لیزینگ نوین</a:t>
            </a:r>
          </a:p>
          <a:p>
            <a:pPr algn="r" rtl="1">
              <a:defRPr/>
            </a:pPr>
            <a:endParaRPr lang="fa-IR" sz="2400" b="1" dirty="0" smtClean="0">
              <a:ln w="1905"/>
              <a:solidFill>
                <a:srgbClr val="002060"/>
              </a:solidFill>
              <a:effectLst>
                <a:innerShdw blurRad="69850" dist="43180" dir="5400000">
                  <a:srgbClr val="000000">
                    <a:alpha val="65000"/>
                  </a:srgbClr>
                </a:innerShdw>
              </a:effectLst>
              <a:latin typeface="Trebuchet MS"/>
              <a:ea typeface="+mj-ea"/>
              <a:cs typeface="B Mitra" pitchFamily="2" charset="-78"/>
            </a:endParaRPr>
          </a:p>
          <a:p>
            <a:pPr algn="r" rtl="1">
              <a:defRPr/>
            </a:pPr>
            <a:endParaRPr lang="fa-IR" sz="2400" b="1" dirty="0" smtClean="0">
              <a:ln w="1905"/>
              <a:solidFill>
                <a:srgbClr val="002060"/>
              </a:solidFill>
              <a:effectLst>
                <a:innerShdw blurRad="69850" dist="43180" dir="5400000">
                  <a:srgbClr val="000000">
                    <a:alpha val="65000"/>
                  </a:srgbClr>
                </a:innerShdw>
              </a:effectLst>
              <a:latin typeface="Trebuchet MS"/>
              <a:ea typeface="+mj-ea"/>
              <a:cs typeface="B Mitra" pitchFamily="2" charset="-78"/>
            </a:endParaRPr>
          </a:p>
          <a:p>
            <a:pPr algn="r" rtl="1">
              <a:defRPr/>
            </a:pPr>
            <a:endParaRPr lang="fa-IR" sz="2400" b="1" dirty="0" smtClean="0">
              <a:ln w="1905"/>
              <a:solidFill>
                <a:srgbClr val="002060"/>
              </a:solidFill>
              <a:effectLst>
                <a:innerShdw blurRad="69850" dist="43180" dir="5400000">
                  <a:srgbClr val="000000">
                    <a:alpha val="65000"/>
                  </a:srgbClr>
                </a:innerShdw>
              </a:effectLst>
              <a:latin typeface="Trebuchet MS"/>
              <a:ea typeface="+mj-ea"/>
              <a:cs typeface="B Mitra" pitchFamily="2" charset="-78"/>
            </a:endParaRPr>
          </a:p>
          <a:p>
            <a:pPr algn="r" rtl="1">
              <a:defRPr/>
            </a:pPr>
            <a:endParaRPr lang="en-US" sz="2400" b="1" dirty="0" smtClean="0">
              <a:ln w="1905"/>
              <a:solidFill>
                <a:srgbClr val="002060"/>
              </a:solidFill>
              <a:effectLst>
                <a:innerShdw blurRad="69850" dist="43180" dir="5400000">
                  <a:srgbClr val="000000">
                    <a:alpha val="65000"/>
                  </a:srgbClr>
                </a:innerShdw>
              </a:effectLst>
              <a:latin typeface="Trebuchet MS"/>
              <a:ea typeface="+mj-ea"/>
              <a:cs typeface="B Mitra" pitchFamily="2" charset="-78"/>
            </a:endParaRPr>
          </a:p>
        </p:txBody>
      </p:sp>
      <p:sp>
        <p:nvSpPr>
          <p:cNvPr id="4" name="TextBox 3"/>
          <p:cNvSpPr txBox="1"/>
          <p:nvPr/>
        </p:nvSpPr>
        <p:spPr>
          <a:xfrm rot="20898134">
            <a:off x="-1930508" y="67239"/>
            <a:ext cx="7621708" cy="181588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69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amran" panose="00000400000000000000" pitchFamily="2" charset="-78"/>
              </a:rPr>
              <a:t>همایش لیزینگ</a:t>
            </a:r>
          </a:p>
          <a:p>
            <a:pPr algn="ctr" rtl="1"/>
            <a:r>
              <a:rPr lang="fa-IR"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amran" panose="00000400000000000000" pitchFamily="2" charset="-78"/>
              </a:rPr>
              <a:t>کارآفرینی و توسعه اقتصادی</a:t>
            </a:r>
            <a:endPar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Kamran" panose="00000400000000000000" pitchFamily="2" charset="-78"/>
            </a:endParaRPr>
          </a:p>
        </p:txBody>
      </p:sp>
    </p:spTree>
    <p:extLst>
      <p:ext uri="{BB962C8B-B14F-4D97-AF65-F5344CB8AC3E}">
        <p14:creationId xmlns:p14="http://schemas.microsoft.com/office/powerpoint/2010/main" val="677733497"/>
      </p:ext>
    </p:extLst>
  </p:cSld>
  <p:clrMapOvr>
    <a:masterClrMapping/>
  </p:clrMapOvr>
  <p:transition spd="slow" advClick="0" advTm="3000">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fa-IR" sz="4000" dirty="0">
                <a:cs typeface="B Titr" pitchFamily="2" charset="-78"/>
              </a:rPr>
              <a:t>تبدیل به اوراق بهادارکردن</a:t>
            </a:r>
            <a:endParaRPr lang="en-US" sz="40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0718719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20</a:t>
            </a:fld>
            <a:endParaRPr lang="en-US" dirty="0"/>
          </a:p>
        </p:txBody>
      </p:sp>
    </p:spTree>
    <p:extLst>
      <p:ext uri="{BB962C8B-B14F-4D97-AF65-F5344CB8AC3E}">
        <p14:creationId xmlns:p14="http://schemas.microsoft.com/office/powerpoint/2010/main" val="783070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fa-IR" sz="4000" dirty="0">
                <a:cs typeface="B Titr" pitchFamily="2" charset="-78"/>
              </a:rPr>
              <a:t>تبدیل به اوراق </a:t>
            </a:r>
            <a:r>
              <a:rPr lang="fa-IR" sz="4000" dirty="0" smtClean="0">
                <a:cs typeface="B Titr" pitchFamily="2" charset="-78"/>
              </a:rPr>
              <a:t>بهادارکردن: محصولات</a:t>
            </a:r>
            <a:endParaRPr lang="en-US" sz="40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157859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21</a:t>
            </a:fld>
            <a:endParaRPr lang="en-US" dirty="0"/>
          </a:p>
        </p:txBody>
      </p:sp>
    </p:spTree>
    <p:extLst>
      <p:ext uri="{BB962C8B-B14F-4D97-AF65-F5344CB8AC3E}">
        <p14:creationId xmlns:p14="http://schemas.microsoft.com/office/powerpoint/2010/main" val="12210869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endParaRPr lang="en-US" sz="4000" dirty="0">
              <a:cs typeface="B Titr"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7169708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22</a:t>
            </a:fld>
            <a:endParaRPr lang="en-US" dirty="0"/>
          </a:p>
        </p:txBody>
      </p:sp>
    </p:spTree>
    <p:extLst>
      <p:ext uri="{BB962C8B-B14F-4D97-AF65-F5344CB8AC3E}">
        <p14:creationId xmlns:p14="http://schemas.microsoft.com/office/powerpoint/2010/main" val="2724455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a:cs typeface="B Titr" pitchFamily="2" charset="-78"/>
              </a:rPr>
              <a:t>شیوه‌ی مرسوم تأمین مالی</a:t>
            </a:r>
            <a:endParaRPr lang="en-US" sz="40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640907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23</a:t>
            </a:fld>
            <a:endParaRPr lang="en-US" dirty="0"/>
          </a:p>
        </p:txBody>
      </p:sp>
    </p:spTree>
    <p:extLst>
      <p:ext uri="{BB962C8B-B14F-4D97-AF65-F5344CB8AC3E}">
        <p14:creationId xmlns:p14="http://schemas.microsoft.com/office/powerpoint/2010/main" val="3462262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سابقه‌</a:t>
            </a:r>
            <a:endParaRPr lang="en-US"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137524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24</a:t>
            </a:fld>
            <a:endParaRPr lang="en-US" dirty="0"/>
          </a:p>
        </p:txBody>
      </p:sp>
    </p:spTree>
    <p:extLst>
      <p:ext uri="{BB962C8B-B14F-4D97-AF65-F5344CB8AC3E}">
        <p14:creationId xmlns:p14="http://schemas.microsoft.com/office/powerpoint/2010/main" val="3217302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sz="4000" dirty="0">
                <a:cs typeface="B Titr" pitchFamily="2" charset="-78"/>
              </a:rPr>
              <a:t>مثال: شرکت </a:t>
            </a:r>
            <a:r>
              <a:rPr lang="en-US" sz="4000" dirty="0">
                <a:cs typeface="B Titr" pitchFamily="2" charset="-78"/>
              </a:rPr>
              <a:t>GM Financial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598543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25</a:t>
            </a:fld>
            <a:endParaRPr lang="en-US" dirty="0"/>
          </a:p>
        </p:txBody>
      </p:sp>
    </p:spTree>
    <p:extLst>
      <p:ext uri="{BB962C8B-B14F-4D97-AF65-F5344CB8AC3E}">
        <p14:creationId xmlns:p14="http://schemas.microsoft.com/office/powerpoint/2010/main" val="39081170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sz="4000" dirty="0">
                <a:cs typeface="B Titr" pitchFamily="2" charset="-78"/>
              </a:rPr>
              <a:t>مثال: بانک </a:t>
            </a:r>
            <a:r>
              <a:rPr lang="en-US" sz="4000" dirty="0">
                <a:cs typeface="B Titr" pitchFamily="2" charset="-78"/>
              </a:rPr>
              <a:t>CIT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6906733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26</a:t>
            </a:fld>
            <a:endParaRPr lang="en-US" dirty="0"/>
          </a:p>
        </p:txBody>
      </p:sp>
    </p:spTree>
    <p:extLst>
      <p:ext uri="{BB962C8B-B14F-4D97-AF65-F5344CB8AC3E}">
        <p14:creationId xmlns:p14="http://schemas.microsoft.com/office/powerpoint/2010/main" val="16013103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cs typeface="B Titr" pitchFamily="2" charset="-78"/>
              </a:rPr>
              <a:t>مزایای تأمین مالی </a:t>
            </a:r>
            <a:endParaRPr lang="en-US" sz="40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35992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27</a:t>
            </a:fld>
            <a:endParaRPr lang="en-US" dirty="0"/>
          </a:p>
        </p:txBody>
      </p:sp>
    </p:spTree>
    <p:extLst>
      <p:ext uri="{BB962C8B-B14F-4D97-AF65-F5344CB8AC3E}">
        <p14:creationId xmlns:p14="http://schemas.microsoft.com/office/powerpoint/2010/main" val="148031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a:ln>
            <a:miter lim="800000"/>
            <a:headEnd/>
            <a:tailEnd/>
          </a:ln>
          <a:extLst/>
        </p:spPr>
        <p:txBody>
          <a:bodyPr>
            <a:normAutofit/>
          </a:bodyPr>
          <a:lstStyle/>
          <a:p>
            <a:pPr algn="r">
              <a:defRPr/>
            </a:pPr>
            <a:r>
              <a:rPr lang="fa-I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تبدیل به اوراق بهادار کردن قراردادهای واسپاری در ایران</a:t>
            </a:r>
            <a:endParaRPr lang="en-US" sz="3200" dirty="0"/>
          </a:p>
        </p:txBody>
      </p:sp>
      <p:sp>
        <p:nvSpPr>
          <p:cNvPr id="4" name="Slide Number Placeholder 3"/>
          <p:cNvSpPr>
            <a:spLocks noGrp="1"/>
          </p:cNvSpPr>
          <p:nvPr>
            <p:ph type="sldNum" sz="quarter" idx="12"/>
          </p:nvPr>
        </p:nvSpPr>
        <p:spPr/>
        <p:txBody>
          <a:bodyPr/>
          <a:lstStyle/>
          <a:p>
            <a:pPr>
              <a:defRPr/>
            </a:pPr>
            <a:fld id="{5F8C3333-E167-4242-AA1B-C66EEF29B9F4}" type="slidenum">
              <a:rPr lang="en-US" smtClean="0"/>
              <a:pPr>
                <a:defRPr/>
              </a:pPr>
              <a:t>28</a:t>
            </a:fld>
            <a:endParaRPr lang="en-US" dirty="0"/>
          </a:p>
        </p:txBody>
      </p:sp>
      <p:sp>
        <p:nvSpPr>
          <p:cNvPr id="5" name="TextBox 4"/>
          <p:cNvSpPr txBox="1"/>
          <p:nvPr/>
        </p:nvSpPr>
        <p:spPr>
          <a:xfrm>
            <a:off x="685800" y="4484687"/>
            <a:ext cx="7772400" cy="1246495"/>
          </a:xfrm>
          <a:prstGeom prst="rect">
            <a:avLst/>
          </a:prstGeom>
          <a:noFill/>
        </p:spPr>
        <p:txBody>
          <a:bodyPr>
            <a:spAutoFit/>
          </a:bodyPr>
          <a:lstStyle>
            <a:defPPr>
              <a:defRPr lang="en-US"/>
            </a:defPPr>
            <a:lvl1pPr algn="r" rtl="1">
              <a:buFont typeface="Wingdings" pitchFamily="2" charset="2"/>
              <a:buChar char="ü"/>
              <a:defRPr sz="2500" b="1">
                <a:solidFill>
                  <a:srgbClr val="002060"/>
                </a:solidFill>
                <a:latin typeface="+mj-lt"/>
                <a:ea typeface="+mj-ea"/>
                <a:cs typeface="B Mitra" pitchFamily="2" charset="-78"/>
              </a:defRPr>
            </a:lvl1pPr>
          </a:lstStyle>
          <a:p>
            <a:r>
              <a:rPr lang="fa-IR" dirty="0"/>
              <a:t>دستاوردهای اقتصادی</a:t>
            </a:r>
          </a:p>
          <a:p>
            <a:r>
              <a:rPr lang="fa-IR" dirty="0"/>
              <a:t>ملاحظات قانونی</a:t>
            </a:r>
          </a:p>
          <a:p>
            <a:r>
              <a:rPr lang="fa-IR" dirty="0"/>
              <a:t>نتیجه‌گیری</a:t>
            </a:r>
          </a:p>
        </p:txBody>
      </p:sp>
    </p:spTree>
    <p:extLst>
      <p:ext uri="{BB962C8B-B14F-4D97-AF65-F5344CB8AC3E}">
        <p14:creationId xmlns:p14="http://schemas.microsoft.com/office/powerpoint/2010/main" val="7142098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8" dur="500"/>
                                        <p:tgtEl>
                                          <p:spTgt spid="3">
                                            <p:txEl>
                                              <p:pRg st="0" end="0"/>
                                            </p:txEl>
                                          </p:spTgt>
                                        </p:tgtEl>
                                      </p:cBhvr>
                                    </p:animEffect>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1000"/>
                                        <p:tgtEl>
                                          <p:spTgt spid="5">
                                            <p:txEl>
                                              <p:pRg st="0" end="0"/>
                                            </p:txEl>
                                          </p:spTgt>
                                        </p:tgtEl>
                                      </p:cBhvr>
                                    </p:animEffect>
                                    <p:anim calcmode="lin" valueType="num">
                                      <p:cBhvr>
                                        <p:cTn id="1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nodeType="after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000" dirty="0">
                <a:cs typeface="B Titr" pitchFamily="2" charset="-78"/>
              </a:rPr>
              <a:t>دستاوردهای اقتصادی</a:t>
            </a:r>
            <a:endParaRPr lang="en-US" sz="40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92586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29</a:t>
            </a:fld>
            <a:endParaRPr lang="en-US" dirty="0"/>
          </a:p>
        </p:txBody>
      </p:sp>
    </p:spTree>
    <p:extLst>
      <p:ext uri="{BB962C8B-B14F-4D97-AF65-F5344CB8AC3E}">
        <p14:creationId xmlns:p14="http://schemas.microsoft.com/office/powerpoint/2010/main" val="180090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p:spPr>
        <p:txBody>
          <a:bodyPr/>
          <a:lstStyle/>
          <a:p>
            <a:pPr>
              <a:defRPr/>
            </a:pP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5F8C3333-E167-4242-AA1B-C66EEF29B9F4}" type="slidenum">
              <a:rPr lang="en-US" smtClean="0"/>
              <a:pPr>
                <a:defRPr/>
              </a:pPr>
              <a:t>3</a:t>
            </a:fld>
            <a:endParaRPr lang="en-US" dirty="0"/>
          </a:p>
        </p:txBody>
      </p:sp>
      <p:sp>
        <p:nvSpPr>
          <p:cNvPr id="5" name="TextBox 4"/>
          <p:cNvSpPr txBox="1"/>
          <p:nvPr/>
        </p:nvSpPr>
        <p:spPr>
          <a:xfrm>
            <a:off x="685800" y="4484687"/>
            <a:ext cx="7772400" cy="1246495"/>
          </a:xfrm>
          <a:prstGeom prst="rect">
            <a:avLst/>
          </a:prstGeom>
          <a:noFill/>
        </p:spPr>
        <p:txBody>
          <a:bodyPr>
            <a:spAutoFit/>
          </a:bodyPr>
          <a:lstStyle>
            <a:defPPr>
              <a:defRPr lang="en-US"/>
            </a:defPPr>
            <a:lvl1pPr algn="r" rtl="1">
              <a:buFont typeface="Wingdings" pitchFamily="2" charset="2"/>
              <a:buChar char="ü"/>
              <a:defRPr sz="2500" b="1">
                <a:solidFill>
                  <a:srgbClr val="002060"/>
                </a:solidFill>
                <a:latin typeface="+mj-lt"/>
                <a:ea typeface="+mj-ea"/>
                <a:cs typeface="B Mitra" pitchFamily="2" charset="-78"/>
              </a:defRPr>
            </a:lvl1pPr>
          </a:lstStyle>
          <a:p>
            <a:r>
              <a:rPr lang="fa-IR" dirty="0"/>
              <a:t>لیزینگ به‌عنوان واسطه‌ی مالی</a:t>
            </a:r>
          </a:p>
          <a:p>
            <a:r>
              <a:rPr lang="fa-IR" dirty="0"/>
              <a:t>لیزینگ در مقایسه با وام بانکی</a:t>
            </a:r>
          </a:p>
          <a:p>
            <a:r>
              <a:rPr lang="fa-IR" dirty="0"/>
              <a:t>اهمیت لیزینگ در تأمین مالی کسب‌‌وکارهای کوچک و متوسط</a:t>
            </a:r>
          </a:p>
        </p:txBody>
      </p:sp>
      <p:sp>
        <p:nvSpPr>
          <p:cNvPr id="6" name="Text Placeholder 5"/>
          <p:cNvSpPr>
            <a:spLocks noGrp="1"/>
          </p:cNvSpPr>
          <p:nvPr>
            <p:ph type="body" idx="1"/>
          </p:nvPr>
        </p:nvSpPr>
        <p:spPr/>
        <p:txBody>
          <a:bodyPr/>
          <a:lstStyle/>
          <a:p>
            <a:pPr algn="r">
              <a:defRPr/>
            </a:pPr>
            <a:r>
              <a:rPr lang="fa-IR"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لیزینگ و تأمین مالی کسب‌وکارها</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endParaRPr lang="en-US" dirty="0"/>
          </a:p>
        </p:txBody>
      </p:sp>
    </p:spTree>
    <p:extLst>
      <p:ext uri="{BB962C8B-B14F-4D97-AF65-F5344CB8AC3E}">
        <p14:creationId xmlns:p14="http://schemas.microsoft.com/office/powerpoint/2010/main" val="32126899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sz="4000" dirty="0">
                <a:cs typeface="B Titr" pitchFamily="2" charset="-78"/>
              </a:rPr>
              <a:t>ملاحظات قانونی</a:t>
            </a:r>
            <a:endParaRPr lang="en-US" sz="4000" dirty="0">
              <a:cs typeface="B Titr" pitchFamily="2" charset="-78"/>
            </a:endParaRPr>
          </a:p>
        </p:txBody>
      </p:sp>
      <p:sp>
        <p:nvSpPr>
          <p:cNvPr id="3" name="Content Placeholder 2"/>
          <p:cNvSpPr>
            <a:spLocks noGrp="1"/>
          </p:cNvSpPr>
          <p:nvPr>
            <p:ph idx="1"/>
          </p:nvPr>
        </p:nvSpPr>
        <p:spPr/>
        <p:txBody>
          <a:bodyPr vert="horz" lIns="91440" tIns="45720" rIns="91440" bIns="45720" rtlCol="0">
            <a:normAutofit/>
          </a:bodyPr>
          <a:lstStyle/>
          <a:p>
            <a:pPr algn="r" rtl="1">
              <a:buFont typeface="Wingdings" pitchFamily="2" charset="2"/>
              <a:buChar char="ü"/>
            </a:pPr>
            <a:r>
              <a:rPr lang="fa-IR" dirty="0">
                <a:cs typeface="B Mitra" pitchFamily="2" charset="-78"/>
              </a:rPr>
              <a:t>نیاز به مجوز سازمان بورس و اوراق بهادار</a:t>
            </a:r>
          </a:p>
          <a:p>
            <a:pPr algn="r" rtl="1">
              <a:buFont typeface="Wingdings" pitchFamily="2" charset="2"/>
              <a:buChar char="ü"/>
            </a:pPr>
            <a:r>
              <a:rPr lang="fa-IR" dirty="0">
                <a:cs typeface="B Mitra" pitchFamily="2" charset="-78"/>
              </a:rPr>
              <a:t>نیاز به مجوز بانک مرکزی</a:t>
            </a:r>
            <a:endParaRPr lang="en-US" dirty="0">
              <a:cs typeface="B Mitra" pitchFamily="2" charset="-78"/>
            </a:endParaRPr>
          </a:p>
          <a:p>
            <a:pPr algn="r" rtl="1">
              <a:buFont typeface="Wingdings" pitchFamily="2" charset="2"/>
              <a:buChar char="ü"/>
            </a:pPr>
            <a:r>
              <a:rPr lang="fa-IR" dirty="0">
                <a:cs typeface="B Mitra" pitchFamily="2" charset="-78"/>
              </a:rPr>
              <a:t>ملاحظات حسابداری و حسابرسی</a:t>
            </a:r>
            <a:endParaRPr lang="en-US" dirty="0">
              <a:cs typeface="B Mitra" pitchFamily="2" charset="-78"/>
            </a:endParaRPr>
          </a:p>
          <a:p>
            <a:pPr algn="r" rtl="1">
              <a:buFont typeface="Wingdings" pitchFamily="2" charset="2"/>
              <a:buChar char="ü"/>
            </a:pPr>
            <a:r>
              <a:rPr lang="fa-IR" dirty="0">
                <a:cs typeface="B Mitra" pitchFamily="2" charset="-78"/>
              </a:rPr>
              <a:t>ملاحظات مالیاتی</a:t>
            </a:r>
            <a:endParaRPr lang="en-US" dirty="0">
              <a:cs typeface="B Mitra" pitchFamily="2" charset="-78"/>
            </a:endParaRPr>
          </a:p>
          <a:p>
            <a:pPr algn="r" rtl="1">
              <a:buFont typeface="Wingdings" pitchFamily="2" charset="2"/>
              <a:buChar char="ü"/>
            </a:pPr>
            <a:r>
              <a:rPr lang="fa-IR" dirty="0">
                <a:cs typeface="B Mitra" pitchFamily="2" charset="-78"/>
              </a:rPr>
              <a:t>ملاحظات حقوقی</a:t>
            </a:r>
          </a:p>
          <a:p>
            <a:pPr algn="r" rtl="1">
              <a:buFont typeface="Wingdings" pitchFamily="2" charset="2"/>
              <a:buChar char="ü"/>
            </a:pPr>
            <a:r>
              <a:rPr lang="fa-IR" dirty="0">
                <a:cs typeface="B Mitra" pitchFamily="2" charset="-78"/>
              </a:rPr>
              <a:t>ملاحظات فنی</a:t>
            </a:r>
            <a:endParaRPr lang="en-US" dirty="0">
              <a:cs typeface="B Mitra" pitchFamily="2" charset="-78"/>
            </a:endParaRPr>
          </a:p>
          <a:p>
            <a:pPr algn="r" rtl="1">
              <a:buFont typeface="Wingdings" pitchFamily="2" charset="2"/>
              <a:buChar char="ü"/>
            </a:pPr>
            <a:endParaRPr lang="en-US" dirty="0">
              <a:cs typeface="B Mitra" pitchFamily="2" charset="-78"/>
            </a:endParaRPr>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30</a:t>
            </a:fld>
            <a:endParaRPr lang="en-US" dirty="0"/>
          </a:p>
        </p:txBody>
      </p:sp>
    </p:spTree>
    <p:extLst>
      <p:ext uri="{BB962C8B-B14F-4D97-AF65-F5344CB8AC3E}">
        <p14:creationId xmlns:p14="http://schemas.microsoft.com/office/powerpoint/2010/main" val="29363755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E0C72B12-81B7-4E25-BDBD-BA2770ABD35D}" type="slidenum">
              <a:rPr lang="en-US"/>
              <a:pPr>
                <a:defRPr/>
              </a:pPr>
              <a:t>31</a:t>
            </a:fld>
            <a:endParaRPr lang="en-US" dirty="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cs typeface="B Elham" pitchFamily="2" charset="-78"/>
            </a:endParaRPr>
          </a:p>
        </p:txBody>
      </p:sp>
    </p:spTree>
    <p:extLst>
      <p:ext uri="{BB962C8B-B14F-4D97-AF65-F5344CB8AC3E}">
        <p14:creationId xmlns:p14="http://schemas.microsoft.com/office/powerpoint/2010/main" val="391568585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p:cTn id="7" dur="500" fill="hold"/>
                                        <p:tgtEl>
                                          <p:spTgt spid="37892"/>
                                        </p:tgtEl>
                                        <p:attrNameLst>
                                          <p:attrName>ppt_w</p:attrName>
                                        </p:attrNameLst>
                                      </p:cBhvr>
                                      <p:tavLst>
                                        <p:tav tm="0">
                                          <p:val>
                                            <p:fltVal val="0"/>
                                          </p:val>
                                        </p:tav>
                                        <p:tav tm="100000">
                                          <p:val>
                                            <p:strVal val="#ppt_w"/>
                                          </p:val>
                                        </p:tav>
                                      </p:tavLst>
                                    </p:anim>
                                    <p:anim calcmode="lin" valueType="num">
                                      <p:cBhvr>
                                        <p:cTn id="8" dur="500" fill="hold"/>
                                        <p:tgtEl>
                                          <p:spTgt spid="37892"/>
                                        </p:tgtEl>
                                        <p:attrNameLst>
                                          <p:attrName>ppt_h</p:attrName>
                                        </p:attrNameLst>
                                      </p:cBhvr>
                                      <p:tavLst>
                                        <p:tav tm="0">
                                          <p:val>
                                            <p:fltVal val="0"/>
                                          </p:val>
                                        </p:tav>
                                        <p:tav tm="100000">
                                          <p:val>
                                            <p:strVal val="#ppt_h"/>
                                          </p:val>
                                        </p:tav>
                                      </p:tavLst>
                                    </p:anim>
                                    <p:animEffect transition="in" filter="fade">
                                      <p:cBhvr>
                                        <p:cTn id="9"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a:cs typeface="B Titr" pitchFamily="2" charset="-78"/>
              </a:rPr>
              <a:t>نقش واسطه‌گری شرکت‌های </a:t>
            </a:r>
            <a:r>
              <a:rPr lang="fa-IR" dirty="0" smtClean="0">
                <a:cs typeface="B Titr" pitchFamily="2" charset="-78"/>
              </a:rPr>
              <a:t>لیزینگ </a:t>
            </a:r>
            <a:r>
              <a:rPr lang="fa-IR" dirty="0" smtClean="0"/>
              <a:t>(</a:t>
            </a:r>
            <a:r>
              <a:rPr lang="en-US" dirty="0" smtClean="0">
                <a:latin typeface="Times New Roman" pitchFamily="18" charset="0"/>
                <a:cs typeface="Times New Roman" pitchFamily="18" charset="0"/>
              </a:rPr>
              <a:t>I</a:t>
            </a:r>
            <a:r>
              <a:rPr lang="fa-IR" dirty="0" smtClean="0"/>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770501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4</a:t>
            </a:fld>
            <a:endParaRPr lang="en-US" dirty="0"/>
          </a:p>
        </p:txBody>
      </p:sp>
    </p:spTree>
    <p:extLst>
      <p:ext uri="{BB962C8B-B14F-4D97-AF65-F5344CB8AC3E}">
        <p14:creationId xmlns:p14="http://schemas.microsoft.com/office/powerpoint/2010/main" val="2255620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rtl="1"/>
            <a:r>
              <a:rPr lang="fa-IR" dirty="0">
                <a:cs typeface="B Titr" pitchFamily="2" charset="-78"/>
              </a:rPr>
              <a:t>نقش واسطه‌گری شرکت‌های لیزینگ </a:t>
            </a:r>
            <a:r>
              <a:rPr lang="fa-IR" dirty="0" smtClean="0"/>
              <a:t>(</a:t>
            </a:r>
            <a:r>
              <a:rPr lang="en-US" dirty="0" smtClean="0">
                <a:latin typeface="Times New Roman" pitchFamily="18" charset="0"/>
                <a:cs typeface="Times New Roman" pitchFamily="18" charset="0"/>
              </a:rPr>
              <a:t>II</a:t>
            </a:r>
            <a:r>
              <a:rPr lang="fa-IR" dirty="0"/>
              <a:t>)</a:t>
            </a:r>
            <a:endParaRPr lang="en-US" dirty="0"/>
          </a:p>
        </p:txBody>
      </p:sp>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5</a:t>
            </a:fld>
            <a:endParaRPr lang="en-US"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8312" y="1412776"/>
            <a:ext cx="8807376" cy="41667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65150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Titr" pitchFamily="2" charset="-78"/>
              </a:rPr>
              <a:t>شرکت لیزینگ </a:t>
            </a:r>
            <a:r>
              <a:rPr lang="fa-IR" dirty="0">
                <a:cs typeface="B Titr" pitchFamily="2" charset="-78"/>
              </a:rPr>
              <a:t>در مقایسه با بانک</a:t>
            </a:r>
            <a:endParaRPr lang="en-US"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7997124"/>
              </p:ext>
            </p:extLst>
          </p:nvPr>
        </p:nvGraphicFramePr>
        <p:xfrm>
          <a:off x="0" y="1371600"/>
          <a:ext cx="8964488"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6</a:t>
            </a:fld>
            <a:endParaRPr lang="en-US" dirty="0"/>
          </a:p>
        </p:txBody>
      </p:sp>
    </p:spTree>
    <p:extLst>
      <p:ext uri="{BB962C8B-B14F-4D97-AF65-F5344CB8AC3E}">
        <p14:creationId xmlns:p14="http://schemas.microsoft.com/office/powerpoint/2010/main" val="142425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Titr" pitchFamily="2" charset="-78"/>
              </a:rPr>
              <a:t>لیزینگ </a:t>
            </a:r>
            <a:r>
              <a:rPr lang="fa-IR" dirty="0">
                <a:cs typeface="B Titr" pitchFamily="2" charset="-78"/>
              </a:rPr>
              <a:t>نسبت به وام </a:t>
            </a:r>
            <a:r>
              <a:rPr lang="fa-IR" dirty="0" smtClean="0">
                <a:cs typeface="B Titr" pitchFamily="2" charset="-78"/>
              </a:rPr>
              <a:t>بانکی</a:t>
            </a:r>
            <a:endParaRPr lang="en-US" dirty="0">
              <a:cs typeface="B Titr" pitchFamily="2" charset="-78"/>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3834991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7</a:t>
            </a:fld>
            <a:endParaRPr lang="en-US" dirty="0"/>
          </a:p>
        </p:txBody>
      </p:sp>
    </p:spTree>
    <p:extLst>
      <p:ext uri="{BB962C8B-B14F-4D97-AF65-F5344CB8AC3E}">
        <p14:creationId xmlns:p14="http://schemas.microsoft.com/office/powerpoint/2010/main" val="3493833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Titr" pitchFamily="2" charset="-78"/>
              </a:rPr>
              <a:t>نتایج یک تحقیق</a:t>
            </a:r>
            <a:r>
              <a:rPr lang="fa-IR" dirty="0">
                <a:latin typeface="Calibri"/>
                <a:ea typeface="Calibri"/>
                <a:cs typeface="Arial"/>
              </a:rPr>
              <a: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112241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8</a:t>
            </a:fld>
            <a:endParaRPr lang="en-US" dirty="0"/>
          </a:p>
        </p:txBody>
      </p:sp>
      <p:sp>
        <p:nvSpPr>
          <p:cNvPr id="6" name="Rectangle 5"/>
          <p:cNvSpPr/>
          <p:nvPr/>
        </p:nvSpPr>
        <p:spPr>
          <a:xfrm>
            <a:off x="18143" y="6364514"/>
            <a:ext cx="4114800" cy="5334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 </a:t>
            </a:r>
            <a:r>
              <a:rPr lang="en-US" dirty="0" err="1"/>
              <a:t>Ushilova</a:t>
            </a:r>
            <a:r>
              <a:rPr lang="en-US" dirty="0"/>
              <a:t> and </a:t>
            </a:r>
            <a:r>
              <a:rPr lang="en-US" dirty="0" err="1" smtClean="0"/>
              <a:t>Schmiemann</a:t>
            </a:r>
            <a:r>
              <a:rPr lang="en-US" dirty="0" smtClean="0"/>
              <a:t> (2011)</a:t>
            </a:r>
            <a:endParaRPr lang="en-US" dirty="0"/>
          </a:p>
        </p:txBody>
      </p:sp>
    </p:spTree>
    <p:extLst>
      <p:ext uri="{BB962C8B-B14F-4D97-AF65-F5344CB8AC3E}">
        <p14:creationId xmlns:p14="http://schemas.microsoft.com/office/powerpoint/2010/main" val="245773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Titr" pitchFamily="2" charset="-78"/>
              </a:rPr>
              <a:t>نتایج یک تحقیق</a:t>
            </a:r>
            <a:r>
              <a:rPr lang="fa-IR" dirty="0">
                <a:latin typeface="Calibri"/>
                <a:ea typeface="Calibri"/>
                <a:cs typeface="Arial"/>
              </a:rPr>
              <a: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3189123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EC1FF37-6C06-4B2A-B1D4-A790E03B584E}" type="slidenum">
              <a:rPr lang="en-US" smtClean="0"/>
              <a:pPr>
                <a:defRPr/>
              </a:pPr>
              <a:t>9</a:t>
            </a:fld>
            <a:endParaRPr lang="en-US" dirty="0"/>
          </a:p>
        </p:txBody>
      </p:sp>
      <p:sp>
        <p:nvSpPr>
          <p:cNvPr id="5" name="Rectangle 4"/>
          <p:cNvSpPr/>
          <p:nvPr/>
        </p:nvSpPr>
        <p:spPr>
          <a:xfrm>
            <a:off x="18143" y="6364514"/>
            <a:ext cx="4114800" cy="53340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 * Sharpe </a:t>
            </a:r>
            <a:r>
              <a:rPr lang="en-US" dirty="0"/>
              <a:t>&amp; Nguyen (1995) </a:t>
            </a:r>
          </a:p>
        </p:txBody>
      </p:sp>
    </p:spTree>
    <p:extLst>
      <p:ext uri="{BB962C8B-B14F-4D97-AF65-F5344CB8AC3E}">
        <p14:creationId xmlns:p14="http://schemas.microsoft.com/office/powerpoint/2010/main" val="2799744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2560</TotalTime>
  <Words>1487</Words>
  <Application>Microsoft Office PowerPoint</Application>
  <PresentationFormat>On-screen Show (4:3)</PresentationFormat>
  <Paragraphs>160</Paragraphs>
  <Slides>31</Slides>
  <Notes>3</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1_Office Theme</vt:lpstr>
      <vt:lpstr>Office Theme</vt:lpstr>
      <vt:lpstr>بسم‌الله الرحمن الرحیم</vt:lpstr>
      <vt:lpstr>  تأمین مالی شرکت‌های لیزینگ از طریق  تبدیل به اوراق بهادارکردن قراردادهای واسپاری </vt:lpstr>
      <vt:lpstr> </vt:lpstr>
      <vt:lpstr>نقش واسطه‌گری شرکت‌های لیزینگ (I)</vt:lpstr>
      <vt:lpstr>نقش واسطه‌گری شرکت‌های لیزینگ (II)</vt:lpstr>
      <vt:lpstr>شرکت لیزینگ در مقایسه با بانک</vt:lpstr>
      <vt:lpstr>لیزینگ نسبت به وام بانکی</vt:lpstr>
      <vt:lpstr>نتایج یک تحقیق*</vt:lpstr>
      <vt:lpstr>نتایج یک تحقیق*</vt:lpstr>
      <vt:lpstr> تحقیق بانک مرکزی اروپا (I)</vt:lpstr>
      <vt:lpstr>تحقیق بانک مرکزی اروپا (II)</vt:lpstr>
      <vt:lpstr>تحقیق دانشگاه آکسفورد (I)</vt:lpstr>
      <vt:lpstr>تحقیق دانشگاه آکسفورد (II)</vt:lpstr>
      <vt:lpstr>تحقیق سازمان همکاری اقتصادی و توسعه</vt:lpstr>
      <vt:lpstr>نتیجه‌گیری: لیزینگ و کسب‌وکارهای کوچک</vt:lpstr>
      <vt:lpstr> </vt:lpstr>
      <vt:lpstr>اهمیت روش‌های نوین تأمین مالی شرکت‎‌های لیزینگ</vt:lpstr>
      <vt:lpstr>گزینه‎‌های تأمین مالی</vt:lpstr>
      <vt:lpstr>تأمین مالی ساختاریافته</vt:lpstr>
      <vt:lpstr>تبدیل به اوراق بهادارکردن</vt:lpstr>
      <vt:lpstr>تبدیل به اوراق بهادارکردن: محصولات</vt:lpstr>
      <vt:lpstr>PowerPoint Presentation</vt:lpstr>
      <vt:lpstr>شیوه‌ی مرسوم تأمین مالی</vt:lpstr>
      <vt:lpstr>سابقه‌</vt:lpstr>
      <vt:lpstr>مثال: شرکت GM Financial</vt:lpstr>
      <vt:lpstr>مثال: بانک CIT</vt:lpstr>
      <vt:lpstr>مزایای تأمین مالی </vt:lpstr>
      <vt:lpstr> </vt:lpstr>
      <vt:lpstr>دستاوردهای اقتصادی</vt:lpstr>
      <vt:lpstr>ملاحظات قانونی</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Hani</dc:creator>
  <cp:lastModifiedBy>maysam</cp:lastModifiedBy>
  <cp:revision>88</cp:revision>
  <dcterms:created xsi:type="dcterms:W3CDTF">2013-04-14T21:20:15Z</dcterms:created>
  <dcterms:modified xsi:type="dcterms:W3CDTF">2014-06-16T14:45:35Z</dcterms:modified>
</cp:coreProperties>
</file>